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her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583680" y="0"/>
            <a:ext cx="560801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05840"/>
            <a:ext cx="2194560" cy="292608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05840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8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CLASSROOM DECK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2011680"/>
            <a:ext cx="56692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200"/>
              </a:lnSpc>
              <a:buNone/>
            </a:pPr>
            <a:r>
              <a:rPr lang="en-US" sz="4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 &amp; ACE
</a:t>
            </a:r>
            <a:pPr indent="0" marL="0">
              <a:lnSpc>
                <a:spcPts val="5200"/>
              </a:lnSpc>
              <a:buNone/>
            </a:pPr>
            <a:r>
              <a:rPr lang="en-US" sz="4800" b="1" dirty="0">
                <a:solidFill>
                  <a:srgbClr val="BF6C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Case Files</a:t>
            </a:r>
            <a:endParaRPr lang="en-US" sz="4800" dirty="0"/>
          </a:p>
        </p:txBody>
      </p:sp>
      <p:sp>
        <p:nvSpPr>
          <p:cNvPr id="6" name="Shape 3"/>
          <p:cNvSpPr/>
          <p:nvPr/>
        </p:nvSpPr>
        <p:spPr>
          <a:xfrm>
            <a:off x="640080" y="4206240"/>
            <a:ext cx="2926080" cy="3657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4389120"/>
            <a:ext cx="5669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E6D9B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OBSERVE. TEST. EXPLAIN. EXTEND.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40080" y="493776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C9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 5–8 core · K–16 adaptable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test, and what will it tell you?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72888" cy="32004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TO COLLECT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 Mass (g)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 Volume (cm³)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5661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 Density (g/cm³)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278728" y="1554480"/>
            <a:ext cx="5272888" cy="32004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6553048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ASK WHILE THEY WORK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53048" y="219456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can two equal-size cubes have different masses?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53048" y="292608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a density greater than 1.0 predict in fresh water?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53048" y="365760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close must a measured value be to count as a match?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983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Cubes A–D, digital balance, metric ruler or graduated cylinder, water tub, paper towels, calculator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53035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Wipe spills at once. Lower cubes into water gently. Keep the balance dry.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RUN IT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the thinking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Density Deception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1371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645920"/>
            <a:ext cx="64008" cy="137160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MISCONCEPTION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 alone does not determine floating. Compare an object's density with the fluid's density.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911535" cy="1280160"/>
          </a:xfrm>
          <a:prstGeom prst="rect">
            <a:avLst/>
          </a:prstGeom>
          <a:solidFill>
            <a:srgbClr val="FCFAF6"/>
          </a:solidFill>
          <a:ln w="12700">
            <a:solidFill>
              <a:srgbClr val="C5BD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200400"/>
            <a:ext cx="64008" cy="128016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364992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 KEY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3675888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wood (0.50), B = plastic (0.95), C = aluminum (2.70), D = zinc (7.10 g/cm³). Cube C is aluminum.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663440"/>
            <a:ext cx="10911535" cy="100584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4663440"/>
            <a:ext cx="64008" cy="100584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809744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EXTEND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02352"/>
            <a:ext cx="1027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and test each cube in vegetable oil, freshwater, and saltwater. Compare cube density with fluid density before testing.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DEBRIEF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20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case-stat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852160" y="0"/>
            <a:ext cx="6339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40080" y="2788920"/>
            <a:ext cx="2377440" cy="36576"/>
          </a:xfrm>
          <a:prstGeom prst="rect">
            <a:avLst/>
          </a:prstGeom>
          <a:solidFill>
            <a:srgbClr val="BF6C5B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306324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F4EA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is changing at three stations. Identify melting, condensation, and evaporation, then explain whether the water undergoing each state change absorbs or releases energy.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THE MYSTERY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20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test, and what will it tell you?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72888" cy="32004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TO COLLECT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 Start / end temperature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 Visible change / mass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5661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 Energy absorbed or released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278728" y="1554480"/>
            <a:ext cx="5272888" cy="32004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6553048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ASK WHILE THEY WORK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53048" y="219456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did the droplets on the outside of the cup come from?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53048" y="292608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evidence shows a physical change rather than a new substance?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53048" y="365760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would surface area affect evaporation?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983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and beaker, cold metal cup, shallow warm-water dish, thermometers, timer, balance, trays, paper towels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53035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provides warm water below 45 °C. No hot plates or open flames. Wipe condensation and spills.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RUN IT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20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the thinking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State Detectives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1371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645920"/>
            <a:ext cx="64008" cy="137160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MISCONCEPTION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Condensation outside the cup does not leak through the cup; water vapor from the air forms the droplets.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911535" cy="1280160"/>
          </a:xfrm>
          <a:prstGeom prst="rect">
            <a:avLst/>
          </a:prstGeom>
          <a:solidFill>
            <a:srgbClr val="FCFAF6"/>
          </a:solidFill>
          <a:ln w="12700">
            <a:solidFill>
              <a:srgbClr val="C5BD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200400"/>
            <a:ext cx="64008" cy="128016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364992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 KEY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3675888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is melting: solid water absorbs energy. B shows condensation: water vapor from the air releases energy as it becomes liquid. C shows evaporation: surface molecules absorb enough energy to enter the gas phase; the remaining liquid may cool.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663440"/>
            <a:ext cx="10911535" cy="100584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4663440"/>
            <a:ext cx="64008" cy="100584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809744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EXTEND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02352"/>
            <a:ext cx="1027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one variable, such as exposed surface area, and predict the effect on evaporation rate.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DEBRIEF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20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case-magn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852160" y="0"/>
            <a:ext cx="6339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40080" y="2788920"/>
            <a:ext cx="2377440" cy="36576"/>
          </a:xfrm>
          <a:prstGeom prst="rect">
            <a:avLst/>
          </a:prstGeom>
          <a:solidFill>
            <a:srgbClr val="BF6C5B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306324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F4EA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objects look metallic, but only some respond strongly to a magnet. Which objects are magnetic, and what second property could help you classify the mimics?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THE MYSTERY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20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test, and what will it tell you?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72888" cy="32004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TO COLLECT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 Magnetic attraction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 Appearance / texture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5661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 Second property test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278728" y="1554480"/>
            <a:ext cx="5272888" cy="32004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6553048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ASK WHILE THEY WORK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53048" y="219456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evidence changed your first prediction?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53048" y="292608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'metal' always mean 'magnetic'?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53048" y="365760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additional property would separate two nonmagnetic samples?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983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Magnet wand, steel washer, iron nail, paper clip, aluminum tab, copper disk, brass fastener, wood, plastic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53035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magnets away from electronics. Test objects on a tray and return every small item after use.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RUN IT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20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the thinking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Magnet or Mimic?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1371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645920"/>
            <a:ext cx="64008" cy="137160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MISCONCEPTION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metals are magnetic. Magnetic response depends on the material, not on shine or color.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911535" cy="1280160"/>
          </a:xfrm>
          <a:prstGeom prst="rect">
            <a:avLst/>
          </a:prstGeom>
          <a:solidFill>
            <a:srgbClr val="FCFAF6"/>
          </a:solidFill>
          <a:ln w="12700">
            <a:solidFill>
              <a:srgbClr val="C5BD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200400"/>
            <a:ext cx="64008" cy="128016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364992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 KEY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3675888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iron nail, plain-carbon-steel washer, and steel paper clip should attract. Aluminum, copper, brass, wood, and plastic should not. Some stainless steels respond weakly or not at all; test the actual samples before class.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663440"/>
            <a:ext cx="10911535" cy="100584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4663440"/>
            <a:ext cx="64008" cy="100584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809744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EXTEND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02352"/>
            <a:ext cx="1027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magnetic force at increasing distances using paper spacers as a simple distance scale.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DEBRIEF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 / 20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case-circu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852160" y="0"/>
            <a:ext cx="6339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40080" y="2788920"/>
            <a:ext cx="2377440" cy="36576"/>
          </a:xfrm>
          <a:prstGeom prst="rect">
            <a:avLst/>
          </a:prstGeom>
          <a:solidFill>
            <a:srgbClr val="BF6C5B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306324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F4EA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samples conduct electricity well enough to complete a low-voltage circuit? Test one sample at a time, then rule out loose clips or weak batteries before classifying an insulator.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THE MYSTERY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20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test, and what will it tell you?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72888" cy="32004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TO COLLECT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 Lamp on / off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 Brightness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5661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 Retest result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278728" y="1554480"/>
            <a:ext cx="5272888" cy="32004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6553048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ASK WHILE THEY WORK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53048" y="219456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must you check before calling a sample an insulator?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53048" y="292608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might graphite produce a dimmer lamp than copper?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53048" y="365760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material would you choose for a wire and for its covering?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983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Two-AA battery holder, LED lamp module, insulated leads, alligator clips, copper, aluminum, graphite, plastic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53035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batteries only, never a wall outlet. Never clip the battery terminals directly together. Disconnect anything that becomes warm.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RUN IT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Case File Routine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91153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moves. Every case.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590724" cy="356616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896112" y="1874520"/>
            <a:ext cx="21335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96112" y="2697480"/>
            <a:ext cx="21335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96112" y="3200400"/>
            <a:ext cx="20786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what you notice before naming the object or explaining the result.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413684" y="1691640"/>
            <a:ext cx="2590724" cy="356616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9" name="Text 7"/>
          <p:cNvSpPr/>
          <p:nvPr/>
        </p:nvSpPr>
        <p:spPr>
          <a:xfrm>
            <a:off x="3669716" y="1874520"/>
            <a:ext cx="21335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669716" y="2697480"/>
            <a:ext cx="21335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669716" y="3200400"/>
            <a:ext cx="20786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property, tool, or measurement that can produce useful evidence.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187288" y="1691640"/>
            <a:ext cx="2590724" cy="356616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Text 11"/>
          <p:cNvSpPr/>
          <p:nvPr/>
        </p:nvSpPr>
        <p:spPr>
          <a:xfrm>
            <a:off x="6443320" y="1874520"/>
            <a:ext cx="21335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6443320" y="2697480"/>
            <a:ext cx="21335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Explain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443320" y="3200400"/>
            <a:ext cx="20786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the result to a science idea. Tell why the evidence matters.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960891" y="1691640"/>
            <a:ext cx="2590724" cy="356616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Text 15"/>
          <p:cNvSpPr/>
          <p:nvPr/>
        </p:nvSpPr>
        <p:spPr>
          <a:xfrm>
            <a:off x="9216923" y="1874520"/>
            <a:ext cx="21335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9216923" y="2697480"/>
            <a:ext cx="21335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9216923" y="3200400"/>
            <a:ext cx="20786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Retest, consider another explanation, and state what still feels uncertain.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553212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result is not automatically evidence. Explain what the result tells you and why it matters.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ROUTINE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20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the thinking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Conductor Clues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1371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645920"/>
            <a:ext cx="64008" cy="137160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MISCONCEPTION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dark lamp does not prove insulation until the circuit and components have been checked.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911535" cy="1280160"/>
          </a:xfrm>
          <a:prstGeom prst="rect">
            <a:avLst/>
          </a:prstGeom>
          <a:solidFill>
            <a:srgbClr val="FCFAF6"/>
          </a:solidFill>
          <a:ln w="12700">
            <a:solidFill>
              <a:srgbClr val="C5BD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200400"/>
            <a:ext cx="64008" cy="128016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364992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 KEY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3675888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Copper and aluminum should light the lamp. Graphite conducts, but its resistance and dimensions may keep this lamp dark. Plastic is an insulator. Check the circuit before treating a dark lamp as evidence.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663440"/>
            <a:ext cx="10911535" cy="100584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4663440"/>
            <a:ext cx="64008" cy="100584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809744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EXTEND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02352"/>
            <a:ext cx="1027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conductors by lamp brightness, then discuss why brightness is only a rough comparison.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DEBRIEF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Choose the response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91153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need Page 1 evidence. They ask for different thinking.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272888" cy="2468880"/>
          </a:xfrm>
          <a:prstGeom prst="rect">
            <a:avLst/>
          </a:prstGeom>
          <a:solidFill>
            <a:srgbClr val="FCE6DC"/>
          </a:solidFill>
          <a:ln w="25400">
            <a:solidFill>
              <a:srgbClr val="8F322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2024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Claim · Evidence · Reasoning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2468880"/>
            <a:ext cx="4724248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CER when students need a formal scientific argument. They state a claim, cite specific evidence, and connect that evidence to a science idea.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78728" y="1737360"/>
            <a:ext cx="5272888" cy="2468880"/>
          </a:xfrm>
          <a:prstGeom prst="rect">
            <a:avLst/>
          </a:prstGeom>
          <a:solidFill>
            <a:srgbClr val="E1EDFA"/>
          </a:solidFill>
          <a:ln w="25400">
            <a:solidFill>
              <a:srgbClr val="17559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53048" y="192024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Articulate · Connect · Extend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553048" y="2468880"/>
            <a:ext cx="4724248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ACE when you want to hear more of the student's thinking. Students articulate what they learned, connect it to prior knowledge, and extend it with a prediction, application, or new test.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4480560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roles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0080" y="4846320"/>
            <a:ext cx="25907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MANAGER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5120640"/>
            <a:ext cx="25907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tools and samples safely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13684" y="4846320"/>
            <a:ext cx="25907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RECORDER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13684" y="5120640"/>
            <a:ext cx="25907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observations and measurements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187288" y="4846320"/>
            <a:ext cx="25907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SKEPTIC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187288" y="5120640"/>
            <a:ext cx="25907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 whether the evidence supports the claim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960891" y="4846320"/>
            <a:ext cx="25907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REPORTER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960891" y="5120640"/>
            <a:ext cx="25907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the group's explanation and uncertainty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OR ACE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20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Density Deception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equal-volume cubes were tested. Which cube is aluminum, and how does the density evidence support the identification?</a:t>
            </a:r>
            <a:endParaRPr lang="en-US" sz="1600" dirty="0"/>
          </a:p>
        </p:txBody>
      </p:sp>
      <p:pic>
        <p:nvPicPr>
          <p:cNvPr id="4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1600200"/>
            <a:ext cx="4754880" cy="3108960"/>
          </a:xfrm>
          <a:prstGeom prst="rect">
            <a:avLst/>
          </a:prstGeom>
        </p:spPr>
      </p:pic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60720" y="1600200"/>
          <a:ext cx="5790895" cy="914400"/>
        </p:xfrm>
        <a:graphic>
          <a:graphicData uri="http://schemas.openxmlformats.org/drawingml/2006/table">
            <a:tbl>
              <a:tblPr/>
              <a:tblGrid>
                <a:gridCol w="1273997"/>
                <a:gridCol w="2547994"/>
                <a:gridCol w="1968904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Mass</a:t>
                      </a:r>
                      <a:endParaRPr lang="en-US" sz="14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A=4.0 g; B=7.6 g; C=21.6 g; D=56.8 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Mass differs at equal volume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Volume</a:t>
                      </a:r>
                      <a:endParaRPr lang="en-US" sz="14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cubes = 8 cm³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Volume is controlled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Density</a:t>
                      </a:r>
                      <a:endParaRPr lang="en-US" sz="14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A=0.50; B=0.95; C=2.70; D=7.10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 matches aluminum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101600" marT="76200" marB="7620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640080" y="502920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Ask: why can two equal-size cubes have different masses?</a:t>
            </a:r>
            <a:endParaRPr lang="en-US" sz="1800" dirty="0"/>
          </a:p>
        </p:txBody>
      </p:sp>
      <p:sp>
        <p:nvSpPr>
          <p:cNvPr id="7" name="Shape 3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4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WORKED EXAMPLE · THE DATA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20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measurement to argument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3393338" cy="36576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554480"/>
            <a:ext cx="29361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 Claim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68680" y="2011680"/>
            <a:ext cx="29361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 C is aluminum.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399178" y="1371600"/>
            <a:ext cx="3393338" cy="36576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7" name="Text 5"/>
          <p:cNvSpPr/>
          <p:nvPr/>
        </p:nvSpPr>
        <p:spPr>
          <a:xfrm>
            <a:off x="4627778" y="1554480"/>
            <a:ext cx="29361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 Evidence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627778" y="2011680"/>
            <a:ext cx="29361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cubes had the same 8 cm³ volume. Cube C had a mass of 21.6 g, so its density was 2.70 g/cm³. That value matches the aluminum reference value, and Cube C sank in water as predicted.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158277" y="1371600"/>
            <a:ext cx="3393338" cy="3657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8386877" y="1554480"/>
            <a:ext cx="29361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 Reasoning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8386877" y="2011680"/>
            <a:ext cx="29361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 is mass per unit volume and is a characteristic physical property under stated conditions. Dividing 21.6 g by 8 cm³ gives 2.70 g/cm³. Because this matches the reference value for aluminum, the measurements support the identification.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530352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used the magnet” is a procedure. “The magnet removed the iron because iron is magnetic and sand is not” is reasoning.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WORKED EXAMPLE · THE ARGUMENT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20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case-mixtu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852160" y="0"/>
            <a:ext cx="6339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40080" y="2788920"/>
            <a:ext cx="2377440" cy="36576"/>
          </a:xfrm>
          <a:prstGeom prst="rect">
            <a:avLst/>
          </a:prstGeom>
          <a:solidFill>
            <a:srgbClr val="BF6C5B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306324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F4EA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mixtures are made from familiar solids. Choose a separation method for each sample, then use physical properties to explain why your method worked.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THE MYSTERY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 / 20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test, and what will it tell you?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72888" cy="320040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TO COLLECT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 Magnetism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 Particle size / sieve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566160"/>
            <a:ext cx="47242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 Solubility + filtration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278728" y="1554480"/>
            <a:ext cx="5272888" cy="32004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8"/>
          <p:cNvSpPr/>
          <p:nvPr/>
        </p:nvSpPr>
        <p:spPr>
          <a:xfrm>
            <a:off x="6553048" y="1783080"/>
            <a:ext cx="472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ASK WHILE THEY WORK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53048" y="219456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property are you using as evidence?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53048" y="292608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the components change identity when you separated them?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53048" y="3657600"/>
            <a:ext cx="47242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you try if your first method failed?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983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A–D, trays, magnet wand, sieve, water cups, filter funnel, filter paper, scoop, magnifier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53035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   </a:t>
            </a:r>
            <a:pPr indent="0" marL="0">
              <a:buNone/>
            </a:pPr>
            <a:r>
              <a:rPr lang="en-US" sz="13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 goggles. Do not taste samples. Keep iron filings contained; do not rinse them into a sink.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RUN IT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 / 20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the thinking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1153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Mystery Mixture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1371600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645920"/>
            <a:ext cx="64008" cy="137160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MISCONCEPTION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Dissolving is not the same as disappearing. The dissolved substance remains in the solution.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911535" cy="1280160"/>
          </a:xfrm>
          <a:prstGeom prst="rect">
            <a:avLst/>
          </a:prstGeom>
          <a:solidFill>
            <a:srgbClr val="FCFAF6"/>
          </a:solidFill>
          <a:ln w="12700">
            <a:solidFill>
              <a:srgbClr val="C5BD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200400"/>
            <a:ext cx="64008" cy="128016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364992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 KEY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3675888"/>
            <a:ext cx="1027145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separates with a magnet. B separates by dissolving salt, filtering sand, then evaporating the water. C separates by particle size with a sieve. D separates with a magnet or by hand sorting.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663440"/>
            <a:ext cx="10911535" cy="1005840"/>
          </a:xfrm>
          <a:prstGeom prst="rect">
            <a:avLst/>
          </a:prstGeom>
          <a:solidFill>
            <a:srgbClr val="FCE6DC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4663440"/>
            <a:ext cx="64008" cy="100584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809744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EXTEND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02352"/>
            <a:ext cx="1027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students design the fewest-step process that separates a three-part mixture.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DEBRIEF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/ 20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41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852160" y="0"/>
            <a:ext cx="6339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09728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40080" y="2788920"/>
            <a:ext cx="2377440" cy="36576"/>
          </a:xfrm>
          <a:prstGeom prst="rect">
            <a:avLst/>
          </a:prstGeom>
          <a:solidFill>
            <a:srgbClr val="BF6C5B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306324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F4EA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equal-size cubes look similar. Which cube is aluminum? Measure mass and volume, calculate density, and compare your results with the reference table.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638251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THE MYSTERY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271455" y="6382512"/>
            <a:ext cx="1280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 / 20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8F3222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TCEA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 &amp; ACE Case Files — Projection Deck</dc:title>
  <dc:subject>Whiteboard deck for running the five hands-on cases</dc:subject>
  <dc:creator>PptxGenJS</dc:creator>
  <cp:lastModifiedBy>PptxGenJS</cp:lastModifiedBy>
  <cp:revision>1</cp:revision>
  <dcterms:created xsi:type="dcterms:W3CDTF">2026-08-24T13:54:50Z</dcterms:created>
  <dcterms:modified xsi:type="dcterms:W3CDTF">2026-08-24T13:54:50Z</dcterms:modified>
</cp:coreProperties>
</file>