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7772400" cy="10058400"/>
  <p:notesSz cx="10058400" cy="7772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56432" cy="5623560"/>
          </a:xfrm>
          <a:prstGeom prst="rect">
            <a:avLst/>
          </a:prstGeom>
          <a:solidFill>
            <a:srgbClr val="241E1A"/>
          </a:solidFill>
          <a:ln/>
        </p:spPr>
      </p:sp>
      <p:pic>
        <p:nvPicPr>
          <p:cNvPr id="3" name="Image 0" descr="/media/mg/data/vibecoding/mglearn/activities/science/case-files/assets/her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56432" y="0"/>
            <a:ext cx="4315968" cy="562356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66928" y="457200"/>
            <a:ext cx="1874520" cy="219456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" name="Text 2"/>
          <p:cNvSpPr/>
          <p:nvPr/>
        </p:nvSpPr>
        <p:spPr>
          <a:xfrm>
            <a:off x="566928" y="457200"/>
            <a:ext cx="1874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STUDENT PACKET · CER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566928" y="868680"/>
            <a:ext cx="2377440" cy="9144"/>
          </a:xfrm>
          <a:prstGeom prst="rect">
            <a:avLst/>
          </a:prstGeom>
          <a:solidFill>
            <a:srgbClr val="4A423B"/>
          </a:solidFill>
          <a:ln/>
        </p:spPr>
      </p:sp>
      <p:sp>
        <p:nvSpPr>
          <p:cNvPr id="7" name="Text 4"/>
          <p:cNvSpPr/>
          <p:nvPr/>
        </p:nvSpPr>
        <p:spPr>
          <a:xfrm>
            <a:off x="566928" y="932688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750" spc="120" kern="0" dirty="0">
                <a:solidFill>
                  <a:srgbClr val="9C9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CASES 01–05</a:t>
            </a:r>
            <a:endParaRPr lang="en-US" sz="7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750" spc="120" kern="0" dirty="0">
                <a:solidFill>
                  <a:srgbClr val="9C9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RESPONSE FORMAT · CER</a:t>
            </a:r>
            <a:endParaRPr lang="en-US" sz="7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750" spc="120" kern="0" dirty="0">
                <a:solidFill>
                  <a:srgbClr val="9C9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GRADES 5–8 CORE · K–16 ADAPTABLE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66928" y="3200400"/>
            <a:ext cx="2651760" cy="17373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Science
</a:t>
            </a:r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BF6C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Detective</a:t>
            </a:r>
            <a:endParaRPr lang="en-US" sz="36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BF6C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Cases</a:t>
            </a:r>
            <a:endParaRPr lang="en-US" sz="3600" dirty="0"/>
          </a:p>
        </p:txBody>
      </p:sp>
      <p:sp>
        <p:nvSpPr>
          <p:cNvPr id="9" name="Shape 6"/>
          <p:cNvSpPr/>
          <p:nvPr/>
        </p:nvSpPr>
        <p:spPr>
          <a:xfrm>
            <a:off x="566928" y="5029200"/>
            <a:ext cx="2011680" cy="23774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0" name="Text 7"/>
          <p:cNvSpPr/>
          <p:nvPr/>
        </p:nvSpPr>
        <p:spPr>
          <a:xfrm>
            <a:off x="566928" y="5102352"/>
            <a:ext cx="2651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50" kern="0" dirty="0">
                <a:solidFill>
                  <a:srgbClr val="E6D9B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OBSERVE. TEST. EXPLAIN. EXTEND.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66928" y="5897880"/>
            <a:ext cx="663854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reusable investigations in matter, energy, magnetism, and conductivity. Every case uses the same reasoning routine. Your response pages use Claim · Evidence · Reasoning.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66928" y="6583680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13" name="Text 10"/>
          <p:cNvSpPr/>
          <p:nvPr/>
        </p:nvSpPr>
        <p:spPr>
          <a:xfrm>
            <a:off x="566928" y="6675120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950976" y="6675120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2761488" y="6675120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method separates each mixture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66928" y="691286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7" name="Text 14"/>
          <p:cNvSpPr/>
          <p:nvPr/>
        </p:nvSpPr>
        <p:spPr>
          <a:xfrm>
            <a:off x="566928" y="6986016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950976" y="6986016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2761488" y="6986016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cube matches an unknown material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66928" y="722376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8"/>
          <p:cNvSpPr/>
          <p:nvPr/>
        </p:nvSpPr>
        <p:spPr>
          <a:xfrm>
            <a:off x="566928" y="7296912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950976" y="7296912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2761488" y="7296912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 and where energy moved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566928" y="7534656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5" name="Text 22"/>
          <p:cNvSpPr/>
          <p:nvPr/>
        </p:nvSpPr>
        <p:spPr>
          <a:xfrm>
            <a:off x="566928" y="7607808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950976" y="7607808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2761488" y="7607808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objects respond to a magnet and why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66928" y="7845552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9" name="Text 26"/>
          <p:cNvSpPr/>
          <p:nvPr/>
        </p:nvSpPr>
        <p:spPr>
          <a:xfrm>
            <a:off x="566928" y="7918704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950976" y="7918704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2761488" y="7918704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materials complete a low-voltage circuit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566928" y="8156448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0"/>
          <p:cNvSpPr/>
          <p:nvPr/>
        </p:nvSpPr>
        <p:spPr>
          <a:xfrm>
            <a:off x="566928" y="8394192"/>
            <a:ext cx="3191256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34" name="Shape 31"/>
          <p:cNvSpPr/>
          <p:nvPr/>
        </p:nvSpPr>
        <p:spPr>
          <a:xfrm>
            <a:off x="566928" y="8778240"/>
            <a:ext cx="3191256" cy="10973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5" name="Text 32"/>
          <p:cNvSpPr/>
          <p:nvPr/>
        </p:nvSpPr>
        <p:spPr>
          <a:xfrm>
            <a:off x="4014216" y="8394192"/>
            <a:ext cx="3191256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CLASS / PERIOD</a:t>
            </a:r>
            <a:endParaRPr lang="en-US" sz="750" dirty="0"/>
          </a:p>
        </p:txBody>
      </p:sp>
      <p:sp>
        <p:nvSpPr>
          <p:cNvPr id="36" name="Shape 33"/>
          <p:cNvSpPr/>
          <p:nvPr/>
        </p:nvSpPr>
        <p:spPr>
          <a:xfrm>
            <a:off x="4014216" y="8778240"/>
            <a:ext cx="3191256" cy="10973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7" name="Shape 34"/>
          <p:cNvSpPr/>
          <p:nvPr/>
        </p:nvSpPr>
        <p:spPr>
          <a:xfrm>
            <a:off x="566928" y="9509760"/>
            <a:ext cx="6638544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8" name="Text 35"/>
          <p:cNvSpPr/>
          <p:nvPr/>
        </p:nvSpPr>
        <p:spPr>
          <a:xfrm>
            <a:off x="566928" y="9555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TCEA · CLASSROOM PACKET</a:t>
            </a:r>
            <a:endParaRPr lang="en-US" sz="750" dirty="0"/>
          </a:p>
        </p:txBody>
      </p:sp>
      <p:sp>
        <p:nvSpPr>
          <p:cNvPr id="39" name="Text 36"/>
          <p:cNvSpPr/>
          <p:nvPr/>
        </p:nvSpPr>
        <p:spPr>
          <a:xfrm>
            <a:off x="4005072" y="955548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GRADES 5–8 CORE · K–16 ADAPTABLE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 argument from the evidence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mystery. Use specific data from Page 1, then explain the science idea that connects the evidence to your claim.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Claim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sentence that answers the mystery.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3148149"/>
            <a:ext cx="6638544" cy="1687721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3148149"/>
            <a:ext cx="32004" cy="1687721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319386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Evidence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336760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measurements and observations that best support the claim.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3568773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4945598"/>
            <a:ext cx="6638544" cy="1687721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945598"/>
            <a:ext cx="32004" cy="1687721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499131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Reasoning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516505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the evidence supports the claim. Name the science concept that makes the evidence matter.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5366222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66928" y="6743047"/>
            <a:ext cx="6638544" cy="1081605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66928" y="6743047"/>
            <a:ext cx="32004" cy="108160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1" name="Text 29"/>
          <p:cNvSpPr/>
          <p:nvPr/>
        </p:nvSpPr>
        <p:spPr>
          <a:xfrm>
            <a:off x="713232" y="6788767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Alternative explanation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13232" y="6962503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else might explain the result, and what evidence makes it less likely?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13232" y="7163671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" y="7934379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66928" y="7934379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6" name="Text 34"/>
          <p:cNvSpPr/>
          <p:nvPr/>
        </p:nvSpPr>
        <p:spPr>
          <a:xfrm>
            <a:off x="713232" y="798009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Confidence check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3232" y="815383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increases or limits your confidence?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13232" y="8355003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908913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0" name="Text 38"/>
          <p:cNvSpPr/>
          <p:nvPr/>
        </p:nvSpPr>
        <p:spPr>
          <a:xfrm>
            <a:off x="694944" y="908913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Based on my investigation, I claim… | The strongest evidence is… | This supports my claim because…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2" name="Text 4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PAGE 2 · CER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Metallic shine is not enough evidence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objects look metallic, but only some respond strongly to a magnet. Which objects are magnetic, and what second property could help you classify the mimics?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magne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Magnet wand, steel washer, iron nail, paper clip, aluminum tab, copper disk, brass fastener, wood, plastic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magnets away from electronics. Test objects on a tray and return every small item after use.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1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2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3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4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2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Magnetic attraction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Appearance / texture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Second property test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PAGE 1 · CER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 argument from the evidence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mystery. Use specific data from Page 1, then explain the science idea that connects the evidence to your claim.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Claim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sentence that answers the mystery.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3148149"/>
            <a:ext cx="6638544" cy="1687721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3148149"/>
            <a:ext cx="32004" cy="1687721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319386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Evidence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336760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measurements and observations that best support the claim.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3568773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4945598"/>
            <a:ext cx="6638544" cy="1687721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945598"/>
            <a:ext cx="32004" cy="1687721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499131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Reasoning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516505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the evidence supports the claim. Name the science concept that makes the evidence matter.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5366222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66928" y="6743047"/>
            <a:ext cx="6638544" cy="1081605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66928" y="6743047"/>
            <a:ext cx="32004" cy="108160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1" name="Text 29"/>
          <p:cNvSpPr/>
          <p:nvPr/>
        </p:nvSpPr>
        <p:spPr>
          <a:xfrm>
            <a:off x="713232" y="6788767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Alternative explanation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13232" y="6962503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else might explain the result, and what evidence makes it less likely?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13232" y="7163671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" y="7934379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66928" y="7934379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6" name="Text 34"/>
          <p:cNvSpPr/>
          <p:nvPr/>
        </p:nvSpPr>
        <p:spPr>
          <a:xfrm>
            <a:off x="713232" y="798009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Confidence check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3232" y="815383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increases or limits your confidence?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13232" y="8355003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908913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0" name="Text 38"/>
          <p:cNvSpPr/>
          <p:nvPr/>
        </p:nvSpPr>
        <p:spPr>
          <a:xfrm>
            <a:off x="694944" y="908913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Based on my investigation, I claim… | The strongest evidence is… | This supports my claim because…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2" name="Text 4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PAGE 2 · CER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dark lamp needs a second look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samples conduct electricity well enough to complete a low-voltage circuit? Test one sample at a time, then rule out loose clips or weak batteries before classifying an insulator.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circu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Two-AA battery holder, LED lamp module, insulated leads, alligator clips, copper, aluminum, graphite, plastic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batteries only, never a wall outlet. Never clip the battery terminals directly together. Disconnect anything that becomes warm.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Copper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Aluminum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Graphite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Plastic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2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Lamp on / off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Brightness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Retest result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PAGE 1 · CER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 argument from the evidence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mystery. Use specific data from Page 1, then explain the science idea that connects the evidence to your claim.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Claim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sentence that answers the mystery.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3148149"/>
            <a:ext cx="6638544" cy="1687721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3148149"/>
            <a:ext cx="32004" cy="1687721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319386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Evidence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336760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measurements and observations that best support the claim.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3568773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4945598"/>
            <a:ext cx="6638544" cy="1687721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945598"/>
            <a:ext cx="32004" cy="1687721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499131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Reasoning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516505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the evidence supports the claim. Name the science concept that makes the evidence matter.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5366222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66928" y="6743047"/>
            <a:ext cx="6638544" cy="1081605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66928" y="6743047"/>
            <a:ext cx="32004" cy="108160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1" name="Text 29"/>
          <p:cNvSpPr/>
          <p:nvPr/>
        </p:nvSpPr>
        <p:spPr>
          <a:xfrm>
            <a:off x="713232" y="6788767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Alternative explanation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13232" y="6962503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else might explain the result, and what evidence makes it less likely?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13232" y="7163671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" y="7934379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66928" y="7934379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6" name="Text 34"/>
          <p:cNvSpPr/>
          <p:nvPr/>
        </p:nvSpPr>
        <p:spPr>
          <a:xfrm>
            <a:off x="713232" y="798009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Confidence check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3232" y="815383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increases or limits your confidence?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13232" y="8355003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908913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0" name="Text 38"/>
          <p:cNvSpPr/>
          <p:nvPr/>
        </p:nvSpPr>
        <p:spPr>
          <a:xfrm>
            <a:off x="694944" y="908913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Based on my investigation, I claim… | The strongest evidence is… | This supports my claim because…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2" name="Text 4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PAGE 2 · CER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56432" cy="5623560"/>
          </a:xfrm>
          <a:prstGeom prst="rect">
            <a:avLst/>
          </a:prstGeom>
          <a:solidFill>
            <a:srgbClr val="241E1A"/>
          </a:solidFill>
          <a:ln/>
        </p:spPr>
      </p:sp>
      <p:pic>
        <p:nvPicPr>
          <p:cNvPr id="3" name="Image 0" descr="/media/mg/data/vibecoding/mglearn/activities/science/case-files/assets/her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56432" y="0"/>
            <a:ext cx="4315968" cy="562356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66928" y="457200"/>
            <a:ext cx="1874520" cy="219456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" name="Text 2"/>
          <p:cNvSpPr/>
          <p:nvPr/>
        </p:nvSpPr>
        <p:spPr>
          <a:xfrm>
            <a:off x="566928" y="457200"/>
            <a:ext cx="1874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STUDENT PACKET · ACE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566928" y="868680"/>
            <a:ext cx="2377440" cy="9144"/>
          </a:xfrm>
          <a:prstGeom prst="rect">
            <a:avLst/>
          </a:prstGeom>
          <a:solidFill>
            <a:srgbClr val="4A423B"/>
          </a:solidFill>
          <a:ln/>
        </p:spPr>
      </p:sp>
      <p:sp>
        <p:nvSpPr>
          <p:cNvPr id="7" name="Text 4"/>
          <p:cNvSpPr/>
          <p:nvPr/>
        </p:nvSpPr>
        <p:spPr>
          <a:xfrm>
            <a:off x="566928" y="932688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750" spc="120" kern="0" dirty="0">
                <a:solidFill>
                  <a:srgbClr val="9C9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CASES 01–05</a:t>
            </a:r>
            <a:endParaRPr lang="en-US" sz="7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750" spc="120" kern="0" dirty="0">
                <a:solidFill>
                  <a:srgbClr val="9C9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RESPONSE FORMAT · ACE</a:t>
            </a:r>
            <a:endParaRPr lang="en-US" sz="750" dirty="0"/>
          </a:p>
          <a:p>
            <a:pPr indent="0" marL="0">
              <a:lnSpc>
                <a:spcPts val="1400"/>
              </a:lnSpc>
              <a:buNone/>
            </a:pPr>
            <a:r>
              <a:rPr lang="en-US" sz="750" spc="120" kern="0" dirty="0">
                <a:solidFill>
                  <a:srgbClr val="9C9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GRADES 5–8 CORE · K–16 ADAPTABLE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66928" y="3200400"/>
            <a:ext cx="2651760" cy="17373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Science
</a:t>
            </a:r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5C88C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Detective</a:t>
            </a:r>
            <a:endParaRPr lang="en-US" sz="36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5C88C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Cases</a:t>
            </a:r>
            <a:endParaRPr lang="en-US" sz="3600" dirty="0"/>
          </a:p>
        </p:txBody>
      </p:sp>
      <p:sp>
        <p:nvSpPr>
          <p:cNvPr id="9" name="Shape 6"/>
          <p:cNvSpPr/>
          <p:nvPr/>
        </p:nvSpPr>
        <p:spPr>
          <a:xfrm>
            <a:off x="566928" y="5029200"/>
            <a:ext cx="2011680" cy="23774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0" name="Text 7"/>
          <p:cNvSpPr/>
          <p:nvPr/>
        </p:nvSpPr>
        <p:spPr>
          <a:xfrm>
            <a:off x="566928" y="5102352"/>
            <a:ext cx="2651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50" kern="0" dirty="0">
                <a:solidFill>
                  <a:srgbClr val="E6D9B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OBSERVE. TEST. EXPLAIN. EXTEND.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66928" y="5897880"/>
            <a:ext cx="663854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reusable investigations in matter, energy, magnetism, and conductivity. Every case uses the same reasoning routine. Your response pages use Articulate · Connect · Extend.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66928" y="6583680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13" name="Text 10"/>
          <p:cNvSpPr/>
          <p:nvPr/>
        </p:nvSpPr>
        <p:spPr>
          <a:xfrm>
            <a:off x="566928" y="6675120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950976" y="6675120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2761488" y="6675120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method separates each mixture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66928" y="691286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7" name="Text 14"/>
          <p:cNvSpPr/>
          <p:nvPr/>
        </p:nvSpPr>
        <p:spPr>
          <a:xfrm>
            <a:off x="566928" y="6986016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950976" y="6986016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2761488" y="6986016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cube matches an unknown material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66928" y="722376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8"/>
          <p:cNvSpPr/>
          <p:nvPr/>
        </p:nvSpPr>
        <p:spPr>
          <a:xfrm>
            <a:off x="566928" y="7296912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950976" y="7296912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2761488" y="7296912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 and where energy moved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566928" y="7534656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5" name="Text 22"/>
          <p:cNvSpPr/>
          <p:nvPr/>
        </p:nvSpPr>
        <p:spPr>
          <a:xfrm>
            <a:off x="566928" y="7607808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950976" y="7607808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2761488" y="7607808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objects respond to a magnet and why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66928" y="7845552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9" name="Text 26"/>
          <p:cNvSpPr/>
          <p:nvPr/>
        </p:nvSpPr>
        <p:spPr>
          <a:xfrm>
            <a:off x="566928" y="7918704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950976" y="7918704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2761488" y="7918704"/>
            <a:ext cx="44439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materials complete a low-voltage circuit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566928" y="8156448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0"/>
          <p:cNvSpPr/>
          <p:nvPr/>
        </p:nvSpPr>
        <p:spPr>
          <a:xfrm>
            <a:off x="566928" y="8394192"/>
            <a:ext cx="3191256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34" name="Shape 31"/>
          <p:cNvSpPr/>
          <p:nvPr/>
        </p:nvSpPr>
        <p:spPr>
          <a:xfrm>
            <a:off x="566928" y="8778240"/>
            <a:ext cx="3191256" cy="10973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5" name="Text 32"/>
          <p:cNvSpPr/>
          <p:nvPr/>
        </p:nvSpPr>
        <p:spPr>
          <a:xfrm>
            <a:off x="4014216" y="8394192"/>
            <a:ext cx="3191256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CLASS / PERIOD</a:t>
            </a:r>
            <a:endParaRPr lang="en-US" sz="750" dirty="0"/>
          </a:p>
        </p:txBody>
      </p:sp>
      <p:sp>
        <p:nvSpPr>
          <p:cNvPr id="36" name="Shape 33"/>
          <p:cNvSpPr/>
          <p:nvPr/>
        </p:nvSpPr>
        <p:spPr>
          <a:xfrm>
            <a:off x="4014216" y="8778240"/>
            <a:ext cx="3191256" cy="10973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7" name="Shape 34"/>
          <p:cNvSpPr/>
          <p:nvPr/>
        </p:nvSpPr>
        <p:spPr>
          <a:xfrm>
            <a:off x="566928" y="9509760"/>
            <a:ext cx="6638544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8" name="Text 35"/>
          <p:cNvSpPr/>
          <p:nvPr/>
        </p:nvSpPr>
        <p:spPr>
          <a:xfrm>
            <a:off x="566928" y="955548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TCEA · CLASSROOM PACKET</a:t>
            </a:r>
            <a:endParaRPr lang="en-US" sz="750" dirty="0"/>
          </a:p>
        </p:txBody>
      </p:sp>
      <p:sp>
        <p:nvSpPr>
          <p:cNvPr id="39" name="Text 36"/>
          <p:cNvSpPr/>
          <p:nvPr/>
        </p:nvSpPr>
        <p:spPr>
          <a:xfrm>
            <a:off x="4005072" y="955548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GRADES 5–8 CORE · K–16 ADAPTABLE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ROUTINE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Case File Routine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same four moves in every case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417320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16550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5C88C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133856" y="16367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Observe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33856" y="19110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what you notice before naming the object or explaining the result.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66928" y="23317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5" name="Text 13"/>
          <p:cNvSpPr/>
          <p:nvPr/>
        </p:nvSpPr>
        <p:spPr>
          <a:xfrm>
            <a:off x="566928" y="25694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5C88C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133856" y="25511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33856" y="28254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property, tool, or measurement that can produce useful evidence.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32461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9" name="Text 17"/>
          <p:cNvSpPr/>
          <p:nvPr/>
        </p:nvSpPr>
        <p:spPr>
          <a:xfrm>
            <a:off x="566928" y="34838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5C88C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1133856" y="34655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Explain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33856" y="37398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the result to a science idea. Tell why the evidence matters.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41605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3" name="Text 21"/>
          <p:cNvSpPr/>
          <p:nvPr/>
        </p:nvSpPr>
        <p:spPr>
          <a:xfrm>
            <a:off x="566928" y="43982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5C88C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1133856" y="43799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133856" y="46542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Retest, consider another explanation, and state what still feels uncertain.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66928" y="50749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5394960"/>
            <a:ext cx="22860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 ROLES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66928" y="563270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MANAGER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984248" y="563270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Handles tools and samples safely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66928" y="636422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RECORDER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984248" y="636422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observations and measurements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66928" y="709574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SKEPTIC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1984248" y="709574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 whether the evidence supports the claim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66928" y="782726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REPORTER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1984248" y="782726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Shares the group's explanation and uncertainty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3858768" y="5394960"/>
            <a:ext cx="3346704" cy="3163824"/>
          </a:xfrm>
          <a:prstGeom prst="rect">
            <a:avLst/>
          </a:prstGeom>
          <a:solidFill>
            <a:srgbClr val="E1EDFA"/>
          </a:solidFill>
          <a:ln w="19050">
            <a:solidFill>
              <a:srgbClr val="17559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023360" y="5522976"/>
            <a:ext cx="219456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PAGE 2 RESPONSE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4023360" y="5724144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Articulate · Connect · Extend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4023360" y="6035040"/>
            <a:ext cx="3017520" cy="23865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Articulate what you learned and how you know. Connect it to something you already know. Extend it with a prediction, application, or new test.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66928" y="9098280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1" name="Text 39"/>
          <p:cNvSpPr/>
          <p:nvPr/>
        </p:nvSpPr>
        <p:spPr>
          <a:xfrm>
            <a:off x="566928" y="9189720"/>
            <a:ext cx="1371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RULE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2029968" y="9153144"/>
            <a:ext cx="5175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result is not automatically evidence. Explain what the result tells you and why it matters.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566928" y="9445752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4" name="Shape 42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5" name="Text 43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ROUTINE · ACE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evidence becomes an explanation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equal-volume cubes were tested. Which cube is aluminum, and how does the density evidence support the identification?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densit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2 cm cubes, balance, ruler, water tub, paper towels, calculator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Wipe spills. Lower cubes gently and keep the balance dry.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Light tan; floats high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B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White; floats low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Silver-gray; sinks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Dark gray; sinks fast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208776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3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409944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Mass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A=4.0 g; B=7.6 g; C=21.6 g; D=56.8 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Mass differs at equal volume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Volume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 cubes = 8 cm³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Volume is controlled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Density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A=0.50; B=0.95; C=2.70; D=7.10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 matches aluminum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WORKED EXAMPLE · PAGE 1 · ACE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surface to connection and transfer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Page 1 evidence in every section. Your own words matter more than polished language.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2279904"/>
          </a:xfrm>
          <a:prstGeom prst="rect">
            <a:avLst/>
          </a:prstGeom>
          <a:solidFill>
            <a:srgbClr val="E1EDFA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2279904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Articulate it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figure out? Say it in your own words and name the evidence that changed or confirmed your thinking.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found that Cube C is aluminum. Its mass was 21.6 g and its volume was 8 cm³, so its density was 2.70 g/cm³.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346448"/>
            <a:ext cx="6638544" cy="2279904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4346448"/>
            <a:ext cx="32004" cy="2279904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439216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Connect it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456590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this result connect to something you already learned, observed, or experienced? Explain the relationship.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4767072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connects to using characteristic properties to identify an unknown instead of relying only on color or whether it sinks.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6736080"/>
            <a:ext cx="6638544" cy="2279904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6736080"/>
            <a:ext cx="32004" cy="227990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6781800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Extend it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6955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idea somewhere new. Write a prediction, a real-world use, or a new test you could carry out.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7156704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 B has a density of 0.95 g/cm³. I predict it will sink in vegetable oil near 0.91 g/cm³ but float in water and denser saltwater.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66928" y="9052560"/>
            <a:ext cx="66385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☐  I named a result from Page 1.     ☐  I explained why it matters.     ☐  My extension could be tested or used.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66928" y="927201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" y="927201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 discovered… | This connects to… because… | If I changed…, I predict… because…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 · PAGE 2 · ACE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the evidence without changing it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mixtures are made from familiar solids. Choose a separation method for each sample, then use physical properties to explain why your method worked.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mixtur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A–D, trays, magnet wand, sieve, water cups, filter funnel, filter paper, scoop, magnifier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 goggles. Do not taste samples. Keep iron filings contained; do not rinse them into a sink.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B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3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Magnetism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Particle size / sieve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Solubility + filtration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PAGE 1 · ACE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ROUTINE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Case File Routine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same four moves in every case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417320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16550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133856" y="16367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Observe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33856" y="19110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what you notice before naming the object or explaining the result.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66928" y="23317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5" name="Text 13"/>
          <p:cNvSpPr/>
          <p:nvPr/>
        </p:nvSpPr>
        <p:spPr>
          <a:xfrm>
            <a:off x="566928" y="25694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133856" y="25511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33856" y="28254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property, tool, or measurement that can produce useful evidence.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32461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9" name="Text 17"/>
          <p:cNvSpPr/>
          <p:nvPr/>
        </p:nvSpPr>
        <p:spPr>
          <a:xfrm>
            <a:off x="566928" y="34838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1133856" y="34655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Explain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33856" y="37398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the result to a science idea. Tell why the evidence matters.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41605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3" name="Text 21"/>
          <p:cNvSpPr/>
          <p:nvPr/>
        </p:nvSpPr>
        <p:spPr>
          <a:xfrm>
            <a:off x="566928" y="4398264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BF6C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1133856" y="437997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Check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133856" y="4654296"/>
            <a:ext cx="6035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Retest, consider another explanation, and state what still feels uncertain.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66928" y="5074920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5394960"/>
            <a:ext cx="22860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 ROLES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66928" y="563270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MANAGER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984248" y="563270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Handles tools and samples safely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66928" y="636422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RECORDER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984248" y="636422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observations and measurements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66928" y="709574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SKEPTIC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1984248" y="709574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 whether the evidence supports the claim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66928" y="782726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b="1" spc="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REPORTER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1984248" y="7827264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Shares the group's explanation and uncertainty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3858768" y="5394960"/>
            <a:ext cx="3346704" cy="3163824"/>
          </a:xfrm>
          <a:prstGeom prst="rect">
            <a:avLst/>
          </a:prstGeom>
          <a:solidFill>
            <a:srgbClr val="FCE6DC"/>
          </a:solidFill>
          <a:ln w="19050">
            <a:solidFill>
              <a:srgbClr val="8F322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023360" y="5522976"/>
            <a:ext cx="219456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PAGE 2 RESPONSE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4023360" y="5724144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Claim · Evidence · Reasoning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4023360" y="6035040"/>
            <a:ext cx="3017520" cy="23865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 answers the mystery. Evidence names specific observations or data. Reasoning explains why the evidence supports the claim using a science concept.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66928" y="9098280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1" name="Text 39"/>
          <p:cNvSpPr/>
          <p:nvPr/>
        </p:nvSpPr>
        <p:spPr>
          <a:xfrm>
            <a:off x="566928" y="9189720"/>
            <a:ext cx="1371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RULE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2029968" y="9153144"/>
            <a:ext cx="5175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result is not automatically evidence. Explain what the result tells you and why it matters.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566928" y="9445752"/>
            <a:ext cx="6638544" cy="1828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4" name="Shape 42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5" name="Text 43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ROUTINE · CER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surface to connection and transfer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Page 1 evidence in every section. Your own words matter more than polished language.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2279904"/>
          </a:xfrm>
          <a:prstGeom prst="rect">
            <a:avLst/>
          </a:prstGeom>
          <a:solidFill>
            <a:srgbClr val="E1EDFA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2279904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Articulate it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figure out? Say it in your own words and name the evidence that changed or confirmed your thinking.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346448"/>
            <a:ext cx="6638544" cy="2279904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4346448"/>
            <a:ext cx="32004" cy="2279904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439216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Connect it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456590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this result connect to something you already learned, observed, or experienced? Explain the relationship.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4767072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6736080"/>
            <a:ext cx="6638544" cy="2279904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6736080"/>
            <a:ext cx="32004" cy="227990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6781800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Extend it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6955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idea somewhere new. Write a prediction, a real-world use, or a new test you could carry out.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7156704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66928" y="9052560"/>
            <a:ext cx="66385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☐  I named a result from Page 1.     ☐  I explained why it matters.     ☐  My extension could be tested or used.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66928" y="927201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" y="927201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 discovered… | This connects to… because… | If I changed…, I predict… because…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PAGE 2 · ACE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mass and volume to identify the unknown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equal-size cubes look similar. Which cube is aluminum? Measure mass and volume, calculate density, and compare your results with the reference table.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densit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Cubes A–D, digital balance, metric ruler or graduated cylinder, water tub, paper towels, calculator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Wipe spills at once. Lower cubes into water gently. Keep the balance dry.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B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4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Mass (g)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Volume (cm³)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Density (g/cm³)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PAGE 1 · ACE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surface to connection and transfer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Page 1 evidence in every section. Your own words matter more than polished language.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2279904"/>
          </a:xfrm>
          <a:prstGeom prst="rect">
            <a:avLst/>
          </a:prstGeom>
          <a:solidFill>
            <a:srgbClr val="E1EDFA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2279904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Articulate it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figure out? Say it in your own words and name the evidence that changed or confirmed your thinking.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346448"/>
            <a:ext cx="6638544" cy="2279904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4346448"/>
            <a:ext cx="32004" cy="2279904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439216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Connect it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456590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this result connect to something you already learned, observed, or experienced? Explain the relationship.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4767072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6736080"/>
            <a:ext cx="6638544" cy="2279904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6736080"/>
            <a:ext cx="32004" cy="227990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6781800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Extend it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6955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idea somewhere new. Write a prediction, a real-world use, or a new test you could carry out.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7156704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66928" y="9052560"/>
            <a:ext cx="66385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☐  I named a result from Page 1.     ☐  I explained why it matters.     ☐  My extension could be tested or used.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66928" y="927201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" y="927201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 discovered… | This connects to… because… | If I changed…, I predict… because…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PAGE 2 · ACE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the water and the energy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is changing at three stations. Identify melting, condensation, and evaporation, then explain whether the water undergoing each state change absorbs or releases energy.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state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and beaker, cold metal cup, shallow warm-water dish, thermometers, timer, balance, trays, paper towels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provides warm water below 45 °C. No hot plates or open flames. Wipe condensation and spills.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Station A: ice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Station B: cold cup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Station C: warm water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Room air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4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Start / end temperature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Visible change / mass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Energy absorbed or released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PAGE 1 · ACE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surface to connection and transfer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Page 1 evidence in every section. Your own words matter more than polished language.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2279904"/>
          </a:xfrm>
          <a:prstGeom prst="rect">
            <a:avLst/>
          </a:prstGeom>
          <a:solidFill>
            <a:srgbClr val="E1EDFA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2279904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Articulate it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figure out? Say it in your own words and name the evidence that changed or confirmed your thinking.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346448"/>
            <a:ext cx="6638544" cy="2279904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4346448"/>
            <a:ext cx="32004" cy="2279904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439216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Connect it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456590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this result connect to something you already learned, observed, or experienced? Explain the relationship.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4767072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6736080"/>
            <a:ext cx="6638544" cy="2279904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6736080"/>
            <a:ext cx="32004" cy="227990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6781800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Extend it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6955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idea somewhere new. Write a prediction, a real-world use, or a new test you could carry out.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7156704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66928" y="9052560"/>
            <a:ext cx="66385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☐  I named a result from Page 1.     ☐  I explained why it matters.     ☐  My extension could be tested or used.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66928" y="927201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" y="927201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 discovered… | This connects to… because… | If I changed…, I predict… because…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PAGE 2 · ACE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Metallic shine is not enough evidence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objects look metallic, but only some respond strongly to a magnet. Which objects are magnetic, and what second property could help you classify the mimics?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magne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Magnet wand, steel washer, iron nail, paper clip, aluminum tab, copper disk, brass fastener, wood, plastic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magnets away from electronics. Test objects on a tray and return every small item after use.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1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2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3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Object 4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5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Magnetic attraction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Appearance / texture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Second property test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PAGE 1 · ACE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Magnet or Mimic?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surface to connection and transfer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Page 1 evidence in every section. Your own words matter more than polished language.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2279904"/>
          </a:xfrm>
          <a:prstGeom prst="rect">
            <a:avLst/>
          </a:prstGeom>
          <a:solidFill>
            <a:srgbClr val="E1EDFA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2279904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Articulate it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figure out? Say it in your own words and name the evidence that changed or confirmed your thinking.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346448"/>
            <a:ext cx="6638544" cy="2279904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4346448"/>
            <a:ext cx="32004" cy="2279904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439216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Connect it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456590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this result connect to something you already learned, observed, or experienced? Explain the relationship.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4767072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6736080"/>
            <a:ext cx="6638544" cy="2279904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6736080"/>
            <a:ext cx="32004" cy="227990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6781800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Extend it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6955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idea somewhere new. Write a prediction, a real-world use, or a new test you could carry out.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7156704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66928" y="9052560"/>
            <a:ext cx="66385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☐  I named a result from Page 1.     ☐  I explained why it matters.     ☐  My extension could be tested or used.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66928" y="927201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" y="927201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 discovered… | This connects to… because… | If I changed…, I predict… because…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04 · PAGE 2 · ACE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dark lamp needs a second look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samples conduct electricity well enough to complete a low-voltage circuit? Test one sample at a time, then rule out loose clips or weak batteries before classifying an insulator.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circu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Two-AA battery holder, LED lamp module, insulated leads, alligator clips, copper, aluminum, graphite, plastic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batteries only, never a wall outlet. Never clip the battery terminals directly together. Disconnect anything that becomes warm.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Copper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Aluminum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Graphite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Plastic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5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Lamp on / off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Brightness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Retest result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PAGE 1 · ACE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ACE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Conductor Clues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surface to connection and transfer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Page 1 evidence in every section. Your own words matter more than polished language.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2279904"/>
          </a:xfrm>
          <a:prstGeom prst="rect">
            <a:avLst/>
          </a:prstGeom>
          <a:solidFill>
            <a:srgbClr val="E1EDFA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2279904"/>
          </a:xfrm>
          <a:prstGeom prst="rect">
            <a:avLst/>
          </a:prstGeom>
          <a:solidFill>
            <a:srgbClr val="17559B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Articulate it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figure out? Say it in your own words and name the evidence that changed or confirmed your thinking.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346448"/>
            <a:ext cx="6638544" cy="2279904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4346448"/>
            <a:ext cx="32004" cy="2279904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439216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Connect it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456590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this result connect to something you already learned, observed, or experienced? Explain the relationship.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4767072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6736080"/>
            <a:ext cx="6638544" cy="2279904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6736080"/>
            <a:ext cx="32004" cy="227990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6781800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559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Extend it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6955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idea somewhere new. Write a prediction, a real-world use, or a new test you could carry out.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7156704"/>
            <a:ext cx="6327648" cy="1786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66928" y="9052560"/>
            <a:ext cx="66385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☐  I named a result from Page 1.     ☐  I explained why it matters.     ☐  My extension could be tested or used.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66928" y="927201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" y="927201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 discovered… | This connects to… because… | If I changed…, I predict… because…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05 · PAGE 2 · ACE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evidence becomes an explanation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equal-volume cubes were tested. Which cube is aluminum, and how does the density evidence support the identification?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densit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2 cm cubes, balance, ruler, water tub, paper towels, calculator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Wipe spills. Lower cubes gently and keep the balance dry.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Light tan; floats high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B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White; floats low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Silver-gray; sinks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Dark gray; sinks fast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Hands; water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208776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409944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Mass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A=4.0 g; B=7.6 g; C=21.6 g; D=56.8 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Mass differs at equal volume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Volume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 cubes = 8 cm³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Volume is controlled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Density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A=0.50; B=0.95; C=2.70; D=7.10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645C5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 matches aluminum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WORKED EXAMPLE · PAGE 1 · CER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 argument from the evidence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mystery. Use specific data from Page 1, then explain the science idea that connects the evidence to your claim.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Claim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sentence that answers the mystery.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 C is aluminum.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3148149"/>
            <a:ext cx="6638544" cy="1687721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3148149"/>
            <a:ext cx="32004" cy="1687721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319386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Evidence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336760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measurements and observations that best support the claim.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3568773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cubes had the same 8 cm³ volume. Cube C had a mass of 21.6 g, so its density was 2.70 g/cm³. That value matches the aluminum reference value, and Cube C sank in water as predicted.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4945598"/>
            <a:ext cx="6638544" cy="1687721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945598"/>
            <a:ext cx="32004" cy="1687721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499131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Reasoning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516505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the evidence supports the claim. Name the science concept that makes the evidence matter.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5366222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Density is mass per unit volume and is a characteristic physical property under stated conditions. Dividing 21.6 g by 8 cm³ gives 2.70 g/cm³. Because this matches the reference value for aluminum, the measurements support the identification.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66928" y="6743047"/>
            <a:ext cx="6638544" cy="1081605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66928" y="6743047"/>
            <a:ext cx="32004" cy="108160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1" name="Text 29"/>
          <p:cNvSpPr/>
          <p:nvPr/>
        </p:nvSpPr>
        <p:spPr>
          <a:xfrm>
            <a:off x="713232" y="6788767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Alternative explanation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13232" y="6962503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else might explain the result, and what evidence makes it less likely?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13232" y="7163671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 D is also metallic and sank, but its density of 7.10 g/cm³ matches zinc, not aluminum.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" y="7934379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66928" y="7934379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6" name="Text 34"/>
          <p:cNvSpPr/>
          <p:nvPr/>
        </p:nvSpPr>
        <p:spPr>
          <a:xfrm>
            <a:off x="713232" y="798009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Confidence check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3232" y="815383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increases or limits your confidence?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13232" y="8355003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High, because the calculated density matches the reference value; the water test is supporting evidence, not enough by itself.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908913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0" name="Text 38"/>
          <p:cNvSpPr/>
          <p:nvPr/>
        </p:nvSpPr>
        <p:spPr>
          <a:xfrm>
            <a:off x="694944" y="908913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Based on my investigation, I claim… | The strongest evidence is… | This supports my claim because…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2" name="Text 4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00 · PAGE 2 · CER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the evidence without changing it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mixtures are made from familiar solids. Choose a separation method for each sample, then use physical properties to explain why your method worked.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mixtur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A–D, trays, magnet wand, sieve, water cups, filter funnel, filter paper, scoop, magnifier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 goggles. Do not taste samples. Keep iron filings contained; do not rinse them into a sink.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B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1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Magnetism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Particle size / sieve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Solubility + filtration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PAGE 1 · CER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Mystery Mixture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 argument from the evidence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mystery. Use specific data from Page 1, then explain the science idea that connects the evidence to your claim.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Claim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sentence that answers the mystery.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3148149"/>
            <a:ext cx="6638544" cy="1687721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3148149"/>
            <a:ext cx="32004" cy="1687721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319386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Evidence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336760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measurements and observations that best support the claim.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3568773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4945598"/>
            <a:ext cx="6638544" cy="1687721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945598"/>
            <a:ext cx="32004" cy="1687721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499131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Reasoning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516505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the evidence supports the claim. Name the science concept that makes the evidence matter.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5366222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66928" y="6743047"/>
            <a:ext cx="6638544" cy="1081605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66928" y="6743047"/>
            <a:ext cx="32004" cy="108160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1" name="Text 29"/>
          <p:cNvSpPr/>
          <p:nvPr/>
        </p:nvSpPr>
        <p:spPr>
          <a:xfrm>
            <a:off x="713232" y="6788767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Alternative explanation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13232" y="6962503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else might explain the result, and what evidence makes it less likely?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13232" y="7163671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" y="7934379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66928" y="7934379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6" name="Text 34"/>
          <p:cNvSpPr/>
          <p:nvPr/>
        </p:nvSpPr>
        <p:spPr>
          <a:xfrm>
            <a:off x="713232" y="798009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Confidence check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3232" y="815383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increases or limits your confidence?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13232" y="8355003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908913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0" name="Text 38"/>
          <p:cNvSpPr/>
          <p:nvPr/>
        </p:nvSpPr>
        <p:spPr>
          <a:xfrm>
            <a:off x="694944" y="908913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Based on my investigation, I claim… | The strongest evidence is… | This supports my claim because…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2" name="Text 4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01 · PAGE 2 · CER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mass and volume to identify the unknown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equal-size cubes look similar. Which cube is aluminum? Measure mass and volume, calculate density, and compare your results with the reference table.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densit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Cubes A–D, digital balance, metric ruler or graduated cylinder, water tub, paper towels, calculator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Wipe spills at once. Lower cubes into water gently. Keep the balance dry.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B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Cube 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1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Mass (g)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Volume (cm³)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Density (g/cm³)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PAGE 1 · CER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2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Density Deception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 argument from the evidence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" y="1353312"/>
            <a:ext cx="6638544" cy="475488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353312"/>
            <a:ext cx="32004" cy="475488"/>
          </a:xfrm>
          <a:prstGeom prst="rect">
            <a:avLst/>
          </a:prstGeom>
          <a:solidFill>
            <a:srgbClr val="97918A"/>
          </a:solidFill>
          <a:ln/>
        </p:spPr>
      </p:sp>
      <p:sp>
        <p:nvSpPr>
          <p:cNvPr id="12" name="Text 10"/>
          <p:cNvSpPr/>
          <p:nvPr/>
        </p:nvSpPr>
        <p:spPr>
          <a:xfrm>
            <a:off x="694944" y="1399032"/>
            <a:ext cx="23774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241E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USE THIS SLIDE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94944" y="1536192"/>
            <a:ext cx="6364224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mystery. Use specific data from Page 1, then explain the science idea that connects the evidence to your claim.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66928" y="1956816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1956816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002536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Claim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" y="2176272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sentence that answers the mystery.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2377440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3148149"/>
            <a:ext cx="6638544" cy="1687721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3148149"/>
            <a:ext cx="32004" cy="1687721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319386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Evidence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13232" y="336760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measurements and observations that best support the claim.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713232" y="3568773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4945598"/>
            <a:ext cx="6638544" cy="1687721"/>
          </a:xfrm>
          <a:prstGeom prst="rect">
            <a:avLst/>
          </a:prstGeom>
          <a:solidFill>
            <a:srgbClr val="F4EAD5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945598"/>
            <a:ext cx="32004" cy="1687721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" y="4991318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Reasoning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13232" y="5165054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the evidence supports the claim. Name the science concept that makes the evidence matter.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13232" y="5366222"/>
            <a:ext cx="6327648" cy="1193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66928" y="6743047"/>
            <a:ext cx="6638544" cy="1081605"/>
          </a:xfrm>
          <a:prstGeom prst="rect">
            <a:avLst/>
          </a:prstGeom>
          <a:solidFill>
            <a:srgbClr val="FCFAF6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66928" y="6743047"/>
            <a:ext cx="32004" cy="108160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1" name="Text 29"/>
          <p:cNvSpPr/>
          <p:nvPr/>
        </p:nvSpPr>
        <p:spPr>
          <a:xfrm>
            <a:off x="713232" y="6788767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Alternative explanation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13232" y="6962503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else might explain the result, and what evidence makes it less likely?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13232" y="7163671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" y="7934379"/>
            <a:ext cx="6638544" cy="1081605"/>
          </a:xfrm>
          <a:prstGeom prst="rect">
            <a:avLst/>
          </a:prstGeom>
          <a:solidFill>
            <a:srgbClr val="FCE6DC"/>
          </a:solidFill>
          <a:ln w="9525">
            <a:solidFill>
              <a:srgbClr val="C5BDB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66928" y="7934379"/>
            <a:ext cx="32004" cy="1081605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6" name="Text 34"/>
          <p:cNvSpPr/>
          <p:nvPr/>
        </p:nvSpPr>
        <p:spPr>
          <a:xfrm>
            <a:off x="713232" y="7980099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pPr indent="0" marL="0">
              <a:buNone/>
            </a:pPr>
            <a:r>
              <a:rPr lang="en-US" sz="12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Confidence check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3232" y="8153835"/>
            <a:ext cx="63276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increases or limits your confidence?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13232" y="8355003"/>
            <a:ext cx="6327648" cy="587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9089136"/>
            <a:ext cx="6638544" cy="274320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40" name="Text 38"/>
          <p:cNvSpPr/>
          <p:nvPr/>
        </p:nvSpPr>
        <p:spPr>
          <a:xfrm>
            <a:off x="694944" y="9089136"/>
            <a:ext cx="6382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STEMS   </a:t>
            </a:r>
            <a:pPr indent="0" marL="0">
              <a:buNone/>
            </a:pPr>
            <a:r>
              <a:rPr lang="en-US" sz="80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Based on my investigation, I claim… | The strongest evidence is… | This supports my claim because…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42" name="Text 4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02 · PAGE 2 · CER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7543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CF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440180" y="38404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4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CER &amp; ACE CASE FILES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68112" y="384048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12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PAGE 1 · CER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603504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" y="384048"/>
            <a:ext cx="32004" cy="9189720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749808"/>
            <a:ext cx="66385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1E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Detectives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566928" y="1115568"/>
            <a:ext cx="66385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the water and the energy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1353312"/>
            <a:ext cx="2920959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920959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2" name="Text 10"/>
          <p:cNvSpPr/>
          <p:nvPr/>
        </p:nvSpPr>
        <p:spPr>
          <a:xfrm>
            <a:off x="3579327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579327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6789" y="1353312"/>
            <a:ext cx="1726021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GROUP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6789" y="1554480"/>
            <a:ext cx="1726021" cy="9144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1700784"/>
            <a:ext cx="6638544" cy="713232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1700784"/>
            <a:ext cx="41148" cy="713232"/>
          </a:xfrm>
          <a:prstGeom prst="rect">
            <a:avLst/>
          </a:prstGeom>
          <a:solidFill>
            <a:srgbClr val="8F322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176479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MYSTERY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3232" y="1920240"/>
            <a:ext cx="6327648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41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is changing at three stations. Identify melting, condensation, and evaporation, then explain whether the water undergoing each state change absorbs or releases energy.</a:t>
            </a:r>
            <a:endParaRPr lang="en-US" sz="1150" dirty="0"/>
          </a:p>
        </p:txBody>
      </p:sp>
      <p:pic>
        <p:nvPicPr>
          <p:cNvPr id="20" name="Image 0" descr="/media/mg/data/vibecoding/mglearn/activities/science/case-files/assets/case-state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2542032"/>
            <a:ext cx="6638544" cy="13258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66928" y="3666744"/>
            <a:ext cx="2103120" cy="201168"/>
          </a:xfrm>
          <a:prstGeom prst="rect">
            <a:avLst/>
          </a:prstGeom>
          <a:solidFill>
            <a:srgbClr val="241E1A"/>
          </a:solidFill>
          <a:ln/>
        </p:spPr>
      </p:sp>
      <p:sp>
        <p:nvSpPr>
          <p:cNvPr id="22" name="Text 19"/>
          <p:cNvSpPr/>
          <p:nvPr/>
        </p:nvSpPr>
        <p:spPr>
          <a:xfrm>
            <a:off x="640080" y="366674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30" kern="0" dirty="0">
                <a:solidFill>
                  <a:srgbClr val="F4EA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EVIDENCE TRAY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566928" y="3977640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24" name="Text 21"/>
          <p:cNvSpPr/>
          <p:nvPr/>
        </p:nvSpPr>
        <p:spPr>
          <a:xfrm>
            <a:off x="566928" y="4014216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MATERIALS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344168" y="3995928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and beaker, cold metal cup, shallow warm-water dish, thermometers, timer, balance, trays, paper towels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566928" y="4233672"/>
            <a:ext cx="6638544" cy="7315"/>
          </a:xfrm>
          <a:prstGeom prst="rect">
            <a:avLst/>
          </a:prstGeom>
          <a:solidFill>
            <a:srgbClr val="DCD7CD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" y="4270248"/>
            <a:ext cx="7315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SAFETY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344168" y="4251960"/>
            <a:ext cx="58613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provides warm water below 45 °C. No hot plates or open flames. Wipe condensation and spills.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566928" y="4489704"/>
            <a:ext cx="6638544" cy="7315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0" name="Text 27"/>
          <p:cNvSpPr/>
          <p:nvPr/>
        </p:nvSpPr>
        <p:spPr>
          <a:xfrm>
            <a:off x="566928" y="4581144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1 · OBSERVE BEFORE YOU EXPLAIN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4782312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SAMPLE / OBJECT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 OBSERVE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TOOL OR TEST USED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Station A: ice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Station B: cold cup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Station C: warm water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Room air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2" name="Text 28"/>
          <p:cNvSpPr/>
          <p:nvPr/>
        </p:nvSpPr>
        <p:spPr>
          <a:xfrm>
            <a:off x="566928" y="6720840"/>
            <a:ext cx="36576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8F322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2 · COLLECT EVIDENCE</a:t>
            </a:r>
            <a:endParaRPr lang="en-US" sz="800" dirty="0"/>
          </a:p>
        </p:txBody>
      </p:sp>
      <p:graphicFrame>
        <p:nvGraphicFramePr>
          <p:cNvPr id="1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6922008"/>
          <a:ext cx="6638544" cy="914400"/>
        </p:xfrm>
        <a:graphic>
          <a:graphicData uri="http://schemas.openxmlformats.org/drawingml/2006/table">
            <a:tbl>
              <a:tblPr/>
              <a:tblGrid>
                <a:gridCol w="1726021"/>
                <a:gridCol w="2920959"/>
                <a:gridCol w="1991563"/>
              </a:tblGrid>
              <a:tr h="182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PERFORMED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RESULT / DATA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b="1" spc="120" kern="0" dirty="0">
                          <a:solidFill>
                            <a:srgbClr val="645C56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WHAT IT TELLS ME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241E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Start / end temperature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Visible change / mass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1E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Energy absorbed or released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0" marR="63500" marT="38100" marB="381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38100" anchor="t">
                    <a:lnL w="6350" cap="flat" cmpd="sng" algn="ctr">
                      <a:solidFill>
                        <a:srgbClr val="DCD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5BD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6"/>
                    </a:solidFill>
                  </a:tcPr>
                </a:tc>
              </a:tr>
            </a:tbl>
          </a:graphicData>
        </a:graphic>
      </p:graphicFrame>
      <p:sp>
        <p:nvSpPr>
          <p:cNvPr id="34" name="Shape 29"/>
          <p:cNvSpPr/>
          <p:nvPr/>
        </p:nvSpPr>
        <p:spPr>
          <a:xfrm>
            <a:off x="566928" y="9582912"/>
            <a:ext cx="6638544" cy="10973"/>
          </a:xfrm>
          <a:prstGeom prst="rect">
            <a:avLst/>
          </a:prstGeom>
          <a:solidFill>
            <a:srgbClr val="C5BDB0"/>
          </a:solidFill>
          <a:ln/>
        </p:spPr>
      </p:sp>
      <p:sp>
        <p:nvSpPr>
          <p:cNvPr id="35" name="Text 30"/>
          <p:cNvSpPr/>
          <p:nvPr/>
        </p:nvSpPr>
        <p:spPr>
          <a:xfrm>
            <a:off x="566928" y="9628632"/>
            <a:ext cx="618134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120" kern="0" dirty="0">
                <a:solidFill>
                  <a:srgbClr val="9791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03 · PAGE 1 · CER</a:t>
            </a:r>
            <a:endParaRPr lang="en-US" sz="750" dirty="0"/>
          </a:p>
        </p:txBody>
      </p:sp>
      <p:sp>
        <p:nvSpPr>
          <p:cNvPr id="36" name="Text 31"/>
          <p:cNvSpPr/>
          <p:nvPr/>
        </p:nvSpPr>
        <p:spPr>
          <a:xfrm>
            <a:off x="6748272" y="962863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5C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TCEA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 &amp; ACE Case Files — Student Packets</dc:title>
  <dc:subject>Five hands-on science cases with CER and ACE response pages</dc:subject>
  <dc:creator>PptxGenJS</dc:creator>
  <cp:lastModifiedBy>PptxGenJS</cp:lastModifiedBy>
  <cp:revision>1</cp:revision>
  <dcterms:created xsi:type="dcterms:W3CDTF">2026-08-24T13:54:50Z</dcterms:created>
  <dcterms:modified xsi:type="dcterms:W3CDTF">2026-08-24T13:54:50Z</dcterms:modified>
</cp:coreProperties>
</file>