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0058400" cy="7772400"/>
  <p:notesSz cx="7772400" cy="100584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theme" Target="theme/theme1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abel"/>
          <p:cNvSpPr txBox="1"/>
          <p:nvPr/>
        </p:nvSpPr>
        <p:spPr>
          <a:xfrm>
            <a:off x="420886" y="402580"/>
            <a:ext cx="2314986" cy="652260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950" b="0" dirty="0">
                <a:solidFill>
                  <a:srgbClr val="111111"/>
                </a:solidFill>
                <a:latin typeface="Arial"/>
                <a:cs typeface="Arial"/>
              </a:rPr>
              <a:t>Name: ___________________</a:t>
            </a:r>
            <a:br/>
            <a:r>
              <a:rPr lang="en-US" sz="950" b="0" dirty="0">
                <a:solidFill>
                  <a:srgbClr val="111111"/>
                </a:solidFill>
                <a:latin typeface="Arial"/>
                <a:cs typeface="Arial"/>
              </a:rPr>
              <a:t>Date: __________ Class/Period: __________</a:t>
            </a:r>
          </a:p>
        </p:txBody>
      </p:sp>
      <p:sp>
        <p:nvSpPr>
          <p:cNvPr id="3" name="label"/>
          <p:cNvSpPr txBox="1"/>
          <p:nvPr/>
        </p:nvSpPr>
        <p:spPr>
          <a:xfrm>
            <a:off x="2845594" y="571351"/>
            <a:ext cx="4213735" cy="32156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ctr"/>
            <a:r>
              <a:rPr lang="en-US" sz="2000" b="1" dirty="0">
                <a:solidFill>
                  <a:srgbClr val="111111"/>
                </a:solidFill>
                <a:latin typeface="Arial"/>
                <a:cs typeface="Arial"/>
              </a:rPr>
              <a:t>Event Snapshot</a:t>
            </a:r>
          </a:p>
        </p:txBody>
      </p:sp>
      <p:sp>
        <p:nvSpPr>
          <p:cNvPr id="4" name="label"/>
          <p:cNvSpPr txBox="1"/>
          <p:nvPr/>
        </p:nvSpPr>
        <p:spPr>
          <a:xfrm>
            <a:off x="2845594" y="866626"/>
            <a:ext cx="4213735" cy="18821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ctr"/>
            <a:r>
              <a:rPr lang="en-US" sz="900" b="0" dirty="0">
                <a:solidFill>
                  <a:srgbClr val="111111"/>
                </a:solidFill>
                <a:latin typeface="Arial"/>
                <a:cs typeface="Arial"/>
              </a:rPr>
              <a:t>Grade Band: 3-5</a:t>
            </a:r>
          </a:p>
        </p:txBody>
      </p:sp>
      <p:sp>
        <p:nvSpPr>
          <p:cNvPr id="5" name="label"/>
          <p:cNvSpPr txBox="1"/>
          <p:nvPr/>
        </p:nvSpPr>
        <p:spPr>
          <a:xfrm>
            <a:off x="7169051" y="853678"/>
            <a:ext cx="2505039" cy="201162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1000" b="0" dirty="0">
                <a:solidFill>
                  <a:srgbClr val="111111"/>
                </a:solidFill>
                <a:latin typeface="Arial"/>
                <a:cs typeface="Arial"/>
              </a:rPr>
              <a:t>Topic / Event: _____________________</a:t>
            </a:r>
          </a:p>
        </p:txBody>
      </p:sp>
      <p:cxnSp>
        <p:nvCxnSpPr>
          <p:cNvPr id="6" name="rule"/>
          <p:cNvCxnSpPr/>
          <p:nvPr/>
        </p:nvCxnSpPr>
        <p:spPr>
          <a:xfrm>
            <a:off x="420886" y="1042541"/>
            <a:ext cx="9216628" cy="0"/>
          </a:xfrm>
          <a:prstGeom prst="line">
            <a:avLst/>
          </a:prstGeom>
          <a:ln w="28575">
            <a:solidFill>
              <a:srgbClr val="111111"/>
            </a:solidFill>
          </a:ln>
        </p:spPr>
      </p:cxnSp>
      <p:sp>
        <p:nvSpPr>
          <p:cNvPr id="7" name="What caused it?"/>
          <p:cNvSpPr/>
          <p:nvPr/>
        </p:nvSpPr>
        <p:spPr>
          <a:xfrm>
            <a:off x="420886" y="1133921"/>
            <a:ext cx="2879378" cy="2050554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What caused it?</a:t>
            </a:r>
          </a:p>
          <a:p>
            <a:pPr algn="l"/>
            <a:endParaRPr lang="en-US"/>
          </a:p>
        </p:txBody>
      </p:sp>
      <p:sp>
        <p:nvSpPr>
          <p:cNvPr id="8" name="Why was it important?"/>
          <p:cNvSpPr/>
          <p:nvPr/>
        </p:nvSpPr>
        <p:spPr>
          <a:xfrm>
            <a:off x="3373338" y="1133921"/>
            <a:ext cx="3311575" cy="2050554"/>
          </a:xfrm>
          <a:prstGeom prst="roundRect">
            <a:avLst>
              <a:gd name="adj" fmla="val 14000"/>
            </a:avLst>
          </a:prstGeom>
          <a:noFill/>
          <a:ln w="3429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Why was it important?</a:t>
            </a:r>
          </a:p>
          <a:p>
            <a:pPr algn="l"/>
            <a:endParaRPr lang="en-US"/>
          </a:p>
        </p:txBody>
      </p:sp>
      <p:sp>
        <p:nvSpPr>
          <p:cNvPr id="9" name="What happened in the end?"/>
          <p:cNvSpPr/>
          <p:nvPr/>
        </p:nvSpPr>
        <p:spPr>
          <a:xfrm>
            <a:off x="6757988" y="1133921"/>
            <a:ext cx="2879378" cy="2050554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What happened in the end?</a:t>
            </a:r>
          </a:p>
          <a:p>
            <a:pPr algn="l"/>
            <a:endParaRPr lang="en-US"/>
          </a:p>
        </p:txBody>
      </p:sp>
      <p:sp>
        <p:nvSpPr>
          <p:cNvPr id="10" name="How did it happen?"/>
          <p:cNvSpPr/>
          <p:nvPr/>
        </p:nvSpPr>
        <p:spPr>
          <a:xfrm>
            <a:off x="420886" y="3257550"/>
            <a:ext cx="2879378" cy="1476375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How did it happen?</a:t>
            </a:r>
          </a:p>
          <a:p>
            <a:pPr algn="l"/>
            <a:endParaRPr lang="en-US"/>
          </a:p>
        </p:txBody>
      </p:sp>
      <p:sp>
        <p:nvSpPr>
          <p:cNvPr id="11" name="The Event"/>
          <p:cNvSpPr/>
          <p:nvPr/>
        </p:nvSpPr>
        <p:spPr>
          <a:xfrm>
            <a:off x="3373338" y="3257550"/>
            <a:ext cx="3311575" cy="1476375"/>
          </a:xfrm>
          <a:prstGeom prst="ellipse">
            <a:avLst>
              <a:gd name="adj" fmla="val 14000"/>
            </a:avLst>
          </a:prstGeom>
          <a:noFill/>
          <a:ln w="38100" cap="flat">
            <a:solidFill>
              <a:srgbClr val="111111"/>
            </a:solidFill>
          </a:ln>
        </p:spPr>
        <p:txBody>
          <a:bodyPr lIns="45720" tIns="27432" rIns="45720" bIns="27432" anchor="ctr" wrap="square"/>
          <a:lstStyle/>
          <a:p>
            <a:pPr algn="ctr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The Event</a:t>
            </a:r>
          </a:p>
        </p:txBody>
      </p:sp>
      <p:sp>
        <p:nvSpPr>
          <p:cNvPr id="12" name="When did it happen?"/>
          <p:cNvSpPr/>
          <p:nvPr/>
        </p:nvSpPr>
        <p:spPr>
          <a:xfrm>
            <a:off x="6757988" y="3257550"/>
            <a:ext cx="2879378" cy="1476375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When did it happen?</a:t>
            </a:r>
          </a:p>
          <a:p>
            <a:pPr algn="l"/>
            <a:endParaRPr lang="en-US"/>
          </a:p>
        </p:txBody>
      </p:sp>
      <p:sp>
        <p:nvSpPr>
          <p:cNvPr id="13" name="Who was involved?"/>
          <p:cNvSpPr/>
          <p:nvPr/>
        </p:nvSpPr>
        <p:spPr>
          <a:xfrm>
            <a:off x="420886" y="4807000"/>
            <a:ext cx="2879378" cy="2050703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Who was involved?</a:t>
            </a:r>
          </a:p>
          <a:p>
            <a:pPr algn="l"/>
            <a:endParaRPr lang="en-US"/>
          </a:p>
        </p:txBody>
      </p:sp>
      <p:sp>
        <p:nvSpPr>
          <p:cNvPr id="14" name="Where did it happen?"/>
          <p:cNvSpPr/>
          <p:nvPr/>
        </p:nvSpPr>
        <p:spPr>
          <a:xfrm>
            <a:off x="3373338" y="4807000"/>
            <a:ext cx="3311575" cy="2050703"/>
          </a:xfrm>
          <a:prstGeom prst="roundRect">
            <a:avLst>
              <a:gd name="adj" fmla="val 14000"/>
            </a:avLst>
          </a:prstGeom>
          <a:noFill/>
          <a:ln w="3429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Where did it happen?</a:t>
            </a:r>
          </a:p>
          <a:p>
            <a:pPr algn="l"/>
            <a:endParaRPr lang="en-US"/>
          </a:p>
        </p:txBody>
      </p:sp>
      <p:sp>
        <p:nvSpPr>
          <p:cNvPr id="15" name="What can you conclude?"/>
          <p:cNvSpPr/>
          <p:nvPr/>
        </p:nvSpPr>
        <p:spPr>
          <a:xfrm>
            <a:off x="6757988" y="4807000"/>
            <a:ext cx="2879378" cy="2050703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What can you conclude?</a:t>
            </a:r>
          </a:p>
          <a:p>
            <a:pPr algn="l"/>
            <a:endParaRPr lang="en-US"/>
          </a:p>
        </p:txBody>
      </p:sp>
      <p:cxnSp>
        <p:nvCxnSpPr>
          <p:cNvPr id="16" name="rule"/>
          <p:cNvCxnSpPr/>
          <p:nvPr/>
        </p:nvCxnSpPr>
        <p:spPr>
          <a:xfrm>
            <a:off x="420886" y="6949083"/>
            <a:ext cx="9216628" cy="0"/>
          </a:xfrm>
          <a:prstGeom prst="line">
            <a:avLst/>
          </a:prstGeom>
          <a:ln w="9525">
            <a:solidFill>
              <a:srgbClr val="111111"/>
            </a:solidFill>
          </a:ln>
        </p:spPr>
      </p:cxnSp>
      <p:sp>
        <p:nvSpPr>
          <p:cNvPr id="17" name="label"/>
          <p:cNvSpPr txBox="1"/>
          <p:nvPr/>
        </p:nvSpPr>
        <p:spPr>
          <a:xfrm>
            <a:off x="420886" y="7024688"/>
            <a:ext cx="2204704" cy="39776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800" b="0" dirty="0">
                <a:solidFill>
                  <a:srgbClr val="111111"/>
                </a:solidFill>
                <a:latin typeface="Arial"/>
                <a:cs typeface="Arial"/>
              </a:rPr>
              <a:t>Sources Used: 1.________________ 2.________________ 3.________________</a:t>
            </a:r>
          </a:p>
        </p:txBody>
      </p:sp>
      <p:sp>
        <p:nvSpPr>
          <p:cNvPr id="18" name="label"/>
          <p:cNvSpPr txBox="1"/>
          <p:nvPr/>
        </p:nvSpPr>
        <p:spPr>
          <a:xfrm>
            <a:off x="2680395" y="7074247"/>
            <a:ext cx="4282494" cy="29864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800" b="0" dirty="0">
                <a:solidFill>
                  <a:srgbClr val="111111"/>
                </a:solidFill>
                <a:latin typeface="Arial"/>
                <a:cs typeface="Arial"/>
              </a:rPr>
              <a:t>TEKS Skill Focus: Grades 3-5: chronology, cause/effect, sources, point of view, maps, graphic organizers, claims and evidence.</a:t>
            </a:r>
          </a:p>
        </p:txBody>
      </p:sp>
      <p:sp>
        <p:nvSpPr>
          <p:cNvPr id="19" name="label"/>
          <p:cNvSpPr txBox="1"/>
          <p:nvPr/>
        </p:nvSpPr>
        <p:spPr>
          <a:xfrm>
            <a:off x="7017693" y="7144345"/>
            <a:ext cx="2656397" cy="158448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710" b="0" dirty="0">
                <a:solidFill>
                  <a:srgbClr val="111111"/>
                </a:solidFill>
                <a:latin typeface="Arial"/>
                <a:cs typeface="Arial"/>
              </a:rPr>
              <a:t>CC-BY-NC TCEA.org by Miguel Guhlin (mguhlin.org)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abel"/>
          <p:cNvSpPr txBox="1"/>
          <p:nvPr/>
        </p:nvSpPr>
        <p:spPr>
          <a:xfrm>
            <a:off x="420886" y="402580"/>
            <a:ext cx="2314986" cy="652260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950" b="0" dirty="0">
                <a:solidFill>
                  <a:srgbClr val="111111"/>
                </a:solidFill>
                <a:latin typeface="Arial"/>
                <a:cs typeface="Arial"/>
              </a:rPr>
              <a:t>Name: ___________________</a:t>
            </a:r>
            <a:br/>
            <a:r>
              <a:rPr lang="en-US" sz="950" b="0" dirty="0">
                <a:solidFill>
                  <a:srgbClr val="111111"/>
                </a:solidFill>
                <a:latin typeface="Arial"/>
                <a:cs typeface="Arial"/>
              </a:rPr>
              <a:t>Date: __________ Class/Period: __________</a:t>
            </a:r>
          </a:p>
        </p:txBody>
      </p:sp>
      <p:sp>
        <p:nvSpPr>
          <p:cNvPr id="3" name="label"/>
          <p:cNvSpPr txBox="1"/>
          <p:nvPr/>
        </p:nvSpPr>
        <p:spPr>
          <a:xfrm>
            <a:off x="2845594" y="571351"/>
            <a:ext cx="4213735" cy="32156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ctr"/>
            <a:r>
              <a:rPr lang="en-US" sz="2000" b="1" dirty="0">
                <a:solidFill>
                  <a:srgbClr val="111111"/>
                </a:solidFill>
                <a:latin typeface="Arial"/>
                <a:cs typeface="Arial"/>
              </a:rPr>
              <a:t>Causes Under Pressure</a:t>
            </a:r>
          </a:p>
        </p:txBody>
      </p:sp>
      <p:sp>
        <p:nvSpPr>
          <p:cNvPr id="4" name="label"/>
          <p:cNvSpPr txBox="1"/>
          <p:nvPr/>
        </p:nvSpPr>
        <p:spPr>
          <a:xfrm>
            <a:off x="2845594" y="866626"/>
            <a:ext cx="4213735" cy="18821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ctr"/>
            <a:r>
              <a:rPr lang="en-US" sz="900" b="0" dirty="0">
                <a:solidFill>
                  <a:srgbClr val="111111"/>
                </a:solidFill>
                <a:latin typeface="Arial"/>
                <a:cs typeface="Arial"/>
              </a:rPr>
              <a:t>Grade Band: 6-8</a:t>
            </a:r>
          </a:p>
        </p:txBody>
      </p:sp>
      <p:sp>
        <p:nvSpPr>
          <p:cNvPr id="5" name="label"/>
          <p:cNvSpPr txBox="1"/>
          <p:nvPr/>
        </p:nvSpPr>
        <p:spPr>
          <a:xfrm>
            <a:off x="7169051" y="853678"/>
            <a:ext cx="2505039" cy="201162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1000" b="0" dirty="0">
                <a:solidFill>
                  <a:srgbClr val="111111"/>
                </a:solidFill>
                <a:latin typeface="Arial"/>
                <a:cs typeface="Arial"/>
              </a:rPr>
              <a:t>Topic / Event: _____________________</a:t>
            </a:r>
          </a:p>
        </p:txBody>
      </p:sp>
      <p:cxnSp>
        <p:nvCxnSpPr>
          <p:cNvPr id="6" name="rule"/>
          <p:cNvCxnSpPr/>
          <p:nvPr/>
        </p:nvCxnSpPr>
        <p:spPr>
          <a:xfrm>
            <a:off x="420886" y="1042541"/>
            <a:ext cx="9216628" cy="0"/>
          </a:xfrm>
          <a:prstGeom prst="line">
            <a:avLst/>
          </a:prstGeom>
          <a:ln w="28575">
            <a:solidFill>
              <a:srgbClr val="111111"/>
            </a:solidFill>
          </a:ln>
        </p:spPr>
      </p:cxnSp>
      <p:sp>
        <p:nvSpPr>
          <p:cNvPr id="7" name="Long-Term Causes"/>
          <p:cNvSpPr/>
          <p:nvPr/>
        </p:nvSpPr>
        <p:spPr>
          <a:xfrm>
            <a:off x="420886" y="1133921"/>
            <a:ext cx="2011412" cy="2964359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Long-Term Causes</a:t>
            </a:r>
          </a:p>
          <a:p>
            <a:pPr algn="l"/>
            <a:endParaRPr lang="en-US"/>
          </a:p>
        </p:txBody>
      </p:sp>
      <p:sp>
        <p:nvSpPr>
          <p:cNvPr id="8" name="Short-Term Causes"/>
          <p:cNvSpPr/>
          <p:nvPr/>
        </p:nvSpPr>
        <p:spPr>
          <a:xfrm>
            <a:off x="2816275" y="1133921"/>
            <a:ext cx="2011412" cy="2964359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Short-Term Causes</a:t>
            </a:r>
          </a:p>
          <a:p>
            <a:pPr algn="l"/>
            <a:endParaRPr lang="en-US"/>
          </a:p>
        </p:txBody>
      </p:sp>
      <p:sp>
        <p:nvSpPr>
          <p:cNvPr id="9" name="Trigger / Spark"/>
          <p:cNvSpPr/>
          <p:nvPr/>
        </p:nvSpPr>
        <p:spPr>
          <a:xfrm>
            <a:off x="5211663" y="1133921"/>
            <a:ext cx="2030462" cy="2964359"/>
          </a:xfrm>
          <a:prstGeom prst="roundRect">
            <a:avLst>
              <a:gd name="adj" fmla="val 14000"/>
            </a:avLst>
          </a:prstGeom>
          <a:noFill/>
          <a:ln w="3429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Trigger / Spark</a:t>
            </a:r>
          </a:p>
          <a:p>
            <a:pPr algn="l"/>
            <a:endParaRPr lang="en-US"/>
          </a:p>
        </p:txBody>
      </p:sp>
      <p:sp>
        <p:nvSpPr>
          <p:cNvPr id="10" name="The Event"/>
          <p:cNvSpPr/>
          <p:nvPr/>
        </p:nvSpPr>
        <p:spPr>
          <a:xfrm>
            <a:off x="7626102" y="1133921"/>
            <a:ext cx="2011412" cy="2964359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The Event</a:t>
            </a:r>
          </a:p>
          <a:p>
            <a:pPr algn="l"/>
            <a:endParaRPr lang="en-US"/>
          </a:p>
        </p:txBody>
      </p:sp>
      <p:sp>
        <p:nvSpPr>
          <p:cNvPr id="11" name="Immediate Effects"/>
          <p:cNvSpPr/>
          <p:nvPr/>
        </p:nvSpPr>
        <p:spPr>
          <a:xfrm>
            <a:off x="420886" y="4189661"/>
            <a:ext cx="4562624" cy="2668042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Immediate Effects</a:t>
            </a:r>
          </a:p>
          <a:p>
            <a:pPr algn="l"/>
            <a:endParaRPr lang="en-US"/>
          </a:p>
        </p:txBody>
      </p:sp>
      <p:sp>
        <p:nvSpPr>
          <p:cNvPr id="12" name="Later / Long-Term Effects"/>
          <p:cNvSpPr/>
          <p:nvPr/>
        </p:nvSpPr>
        <p:spPr>
          <a:xfrm>
            <a:off x="5074890" y="4189661"/>
            <a:ext cx="4562624" cy="2668042"/>
          </a:xfrm>
          <a:prstGeom prst="roundRect">
            <a:avLst>
              <a:gd name="adj" fmla="val 14000"/>
            </a:avLst>
          </a:prstGeom>
          <a:noFill/>
          <a:ln w="3429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Later / Long-Term Effects</a:t>
            </a:r>
          </a:p>
          <a:p>
            <a:pPr algn="l"/>
            <a:endParaRPr lang="en-US"/>
          </a:p>
        </p:txBody>
      </p:sp>
      <p:sp>
        <p:nvSpPr>
          <p:cNvPr id="13" name="arrow"/>
          <p:cNvSpPr txBox="1"/>
          <p:nvPr/>
        </p:nvSpPr>
        <p:spPr>
          <a:xfrm>
            <a:off x="2372826" y="1133921"/>
            <a:ext cx="502920" cy="2964359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ctr" wrap="none"/>
          <a:lstStyle/>
          <a:p>
            <a:pPr algn="ctr"/>
            <a:r>
              <a:rPr lang="en-US" sz="2200" b="1" dirty="0">
                <a:solidFill>
                  <a:srgbClr val="111111"/>
                </a:solidFill>
                <a:latin typeface="Arial"/>
                <a:cs typeface="Arial"/>
              </a:rPr>
              <a:t>→</a:t>
            </a:r>
          </a:p>
        </p:txBody>
      </p:sp>
      <p:sp>
        <p:nvSpPr>
          <p:cNvPr id="14" name="arrow"/>
          <p:cNvSpPr txBox="1"/>
          <p:nvPr/>
        </p:nvSpPr>
        <p:spPr>
          <a:xfrm>
            <a:off x="4768215" y="1133921"/>
            <a:ext cx="502920" cy="2964359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ctr" wrap="none"/>
          <a:lstStyle/>
          <a:p>
            <a:pPr algn="ctr"/>
            <a:r>
              <a:rPr lang="en-US" sz="2200" b="1" dirty="0">
                <a:solidFill>
                  <a:srgbClr val="111111"/>
                </a:solidFill>
                <a:latin typeface="Arial"/>
                <a:cs typeface="Arial"/>
              </a:rPr>
              <a:t>→</a:t>
            </a:r>
          </a:p>
        </p:txBody>
      </p:sp>
      <p:sp>
        <p:nvSpPr>
          <p:cNvPr id="15" name="arrow"/>
          <p:cNvSpPr txBox="1"/>
          <p:nvPr/>
        </p:nvSpPr>
        <p:spPr>
          <a:xfrm>
            <a:off x="7182654" y="1133921"/>
            <a:ext cx="502920" cy="2964359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ctr" wrap="none"/>
          <a:lstStyle/>
          <a:p>
            <a:pPr algn="ctr"/>
            <a:r>
              <a:rPr lang="en-US" sz="2200" b="1" dirty="0">
                <a:solidFill>
                  <a:srgbClr val="111111"/>
                </a:solidFill>
                <a:latin typeface="Arial"/>
                <a:cs typeface="Arial"/>
              </a:rPr>
              <a:t>→</a:t>
            </a:r>
          </a:p>
        </p:txBody>
      </p:sp>
      <p:cxnSp>
        <p:nvCxnSpPr>
          <p:cNvPr id="16" name="rule"/>
          <p:cNvCxnSpPr/>
          <p:nvPr/>
        </p:nvCxnSpPr>
        <p:spPr>
          <a:xfrm>
            <a:off x="420886" y="6949083"/>
            <a:ext cx="9216628" cy="0"/>
          </a:xfrm>
          <a:prstGeom prst="line">
            <a:avLst/>
          </a:prstGeom>
          <a:ln w="9525">
            <a:solidFill>
              <a:srgbClr val="111111"/>
            </a:solidFill>
          </a:ln>
        </p:spPr>
      </p:cxnSp>
      <p:sp>
        <p:nvSpPr>
          <p:cNvPr id="17" name="label"/>
          <p:cNvSpPr txBox="1"/>
          <p:nvPr/>
        </p:nvSpPr>
        <p:spPr>
          <a:xfrm>
            <a:off x="420886" y="7024688"/>
            <a:ext cx="2204704" cy="39776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800" b="0" dirty="0">
                <a:solidFill>
                  <a:srgbClr val="111111"/>
                </a:solidFill>
                <a:latin typeface="Arial"/>
                <a:cs typeface="Arial"/>
              </a:rPr>
              <a:t>Sources Used: 1.________________ 2.________________ 3.________________</a:t>
            </a:r>
          </a:p>
        </p:txBody>
      </p:sp>
      <p:sp>
        <p:nvSpPr>
          <p:cNvPr id="18" name="label"/>
          <p:cNvSpPr txBox="1"/>
          <p:nvPr/>
        </p:nvSpPr>
        <p:spPr>
          <a:xfrm>
            <a:off x="2680395" y="7074247"/>
            <a:ext cx="4282494" cy="29864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800" b="0" dirty="0">
                <a:solidFill>
                  <a:srgbClr val="111111"/>
                </a:solidFill>
                <a:latin typeface="Arial"/>
                <a:cs typeface="Arial"/>
              </a:rPr>
              <a:t>TEKS Skill Focus: Grades 6-8: research, chronology, cause/effect, comparison, historical context, perspective, source evaluation, visual communication.</a:t>
            </a:r>
          </a:p>
        </p:txBody>
      </p:sp>
      <p:sp>
        <p:nvSpPr>
          <p:cNvPr id="19" name="label"/>
          <p:cNvSpPr txBox="1"/>
          <p:nvPr/>
        </p:nvSpPr>
        <p:spPr>
          <a:xfrm>
            <a:off x="7017693" y="7144345"/>
            <a:ext cx="2656397" cy="158448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710" b="0" dirty="0">
                <a:solidFill>
                  <a:srgbClr val="111111"/>
                </a:solidFill>
                <a:latin typeface="Arial"/>
                <a:cs typeface="Arial"/>
              </a:rPr>
              <a:t>CC-BY-NC TCEA.org by Miguel Guhlin (mguhlin.org)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abel"/>
          <p:cNvSpPr txBox="1"/>
          <p:nvPr/>
        </p:nvSpPr>
        <p:spPr>
          <a:xfrm>
            <a:off x="420886" y="402580"/>
            <a:ext cx="2314986" cy="652260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950" b="0" dirty="0">
                <a:solidFill>
                  <a:srgbClr val="111111"/>
                </a:solidFill>
                <a:latin typeface="Arial"/>
                <a:cs typeface="Arial"/>
              </a:rPr>
              <a:t>Name: ___________________</a:t>
            </a:r>
            <a:br/>
            <a:r>
              <a:rPr lang="en-US" sz="950" b="0" dirty="0">
                <a:solidFill>
                  <a:srgbClr val="111111"/>
                </a:solidFill>
                <a:latin typeface="Arial"/>
                <a:cs typeface="Arial"/>
              </a:rPr>
              <a:t>Date: __________ Class/Period: __________</a:t>
            </a:r>
          </a:p>
        </p:txBody>
      </p:sp>
      <p:sp>
        <p:nvSpPr>
          <p:cNvPr id="3" name="label"/>
          <p:cNvSpPr txBox="1"/>
          <p:nvPr/>
        </p:nvSpPr>
        <p:spPr>
          <a:xfrm>
            <a:off x="2845594" y="571351"/>
            <a:ext cx="4213735" cy="32156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ctr"/>
            <a:r>
              <a:rPr lang="en-US" sz="2000" b="1" dirty="0">
                <a:solidFill>
                  <a:srgbClr val="111111"/>
                </a:solidFill>
                <a:latin typeface="Arial"/>
                <a:cs typeface="Arial"/>
              </a:rPr>
              <a:t>Turning Point Map</a:t>
            </a:r>
          </a:p>
        </p:txBody>
      </p:sp>
      <p:sp>
        <p:nvSpPr>
          <p:cNvPr id="4" name="label"/>
          <p:cNvSpPr txBox="1"/>
          <p:nvPr/>
        </p:nvSpPr>
        <p:spPr>
          <a:xfrm>
            <a:off x="2845594" y="866626"/>
            <a:ext cx="4213735" cy="18821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ctr"/>
            <a:r>
              <a:rPr lang="en-US" sz="900" b="0" dirty="0">
                <a:solidFill>
                  <a:srgbClr val="111111"/>
                </a:solidFill>
                <a:latin typeface="Arial"/>
                <a:cs typeface="Arial"/>
              </a:rPr>
              <a:t>Grade Band: 6-8</a:t>
            </a:r>
          </a:p>
        </p:txBody>
      </p:sp>
      <p:sp>
        <p:nvSpPr>
          <p:cNvPr id="5" name="label"/>
          <p:cNvSpPr txBox="1"/>
          <p:nvPr/>
        </p:nvSpPr>
        <p:spPr>
          <a:xfrm>
            <a:off x="7169051" y="853678"/>
            <a:ext cx="2505039" cy="201162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1000" b="0" dirty="0">
                <a:solidFill>
                  <a:srgbClr val="111111"/>
                </a:solidFill>
                <a:latin typeface="Arial"/>
                <a:cs typeface="Arial"/>
              </a:rPr>
              <a:t>Topic / Event: _____________________</a:t>
            </a:r>
          </a:p>
        </p:txBody>
      </p:sp>
      <p:cxnSp>
        <p:nvCxnSpPr>
          <p:cNvPr id="6" name="rule"/>
          <p:cNvCxnSpPr/>
          <p:nvPr/>
        </p:nvCxnSpPr>
        <p:spPr>
          <a:xfrm>
            <a:off x="420886" y="1042541"/>
            <a:ext cx="9216628" cy="0"/>
          </a:xfrm>
          <a:prstGeom prst="line">
            <a:avLst/>
          </a:prstGeom>
          <a:ln w="28575">
            <a:solidFill>
              <a:srgbClr val="111111"/>
            </a:solidFill>
          </a:ln>
        </p:spPr>
      </p:cxnSp>
      <p:sp>
        <p:nvSpPr>
          <p:cNvPr id="7" name="Before"/>
          <p:cNvSpPr/>
          <p:nvPr/>
        </p:nvSpPr>
        <p:spPr>
          <a:xfrm>
            <a:off x="420886" y="1133921"/>
            <a:ext cx="2411909" cy="3139232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Before</a:t>
            </a:r>
          </a:p>
          <a:p>
            <a:pPr algn="l"/>
            <a:endParaRPr lang="en-US"/>
          </a:p>
        </p:txBody>
      </p:sp>
      <p:sp>
        <p:nvSpPr>
          <p:cNvPr id="8" name="Turning Point"/>
          <p:cNvSpPr/>
          <p:nvPr/>
        </p:nvSpPr>
        <p:spPr>
          <a:xfrm>
            <a:off x="3823097" y="1133921"/>
            <a:ext cx="2412057" cy="3139232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Turning Point</a:t>
            </a:r>
          </a:p>
          <a:p>
            <a:pPr algn="l"/>
            <a:endParaRPr lang="en-US"/>
          </a:p>
        </p:txBody>
      </p:sp>
      <p:sp>
        <p:nvSpPr>
          <p:cNvPr id="9" name="After"/>
          <p:cNvSpPr/>
          <p:nvPr/>
        </p:nvSpPr>
        <p:spPr>
          <a:xfrm>
            <a:off x="7225457" y="1133921"/>
            <a:ext cx="2412057" cy="3139232"/>
          </a:xfrm>
          <a:prstGeom prst="roundRect">
            <a:avLst>
              <a:gd name="adj" fmla="val 14000"/>
            </a:avLst>
          </a:prstGeom>
          <a:noFill/>
          <a:ln w="3429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After</a:t>
            </a:r>
          </a:p>
          <a:p>
            <a:pPr algn="l"/>
            <a:endParaRPr lang="en-US"/>
          </a:p>
        </p:txBody>
      </p:sp>
      <p:sp>
        <p:nvSpPr>
          <p:cNvPr id="10" name="Pressures Building"/>
          <p:cNvSpPr/>
          <p:nvPr/>
        </p:nvSpPr>
        <p:spPr>
          <a:xfrm>
            <a:off x="420886" y="4346228"/>
            <a:ext cx="3329136" cy="662434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Pressures Building</a:t>
            </a:r>
          </a:p>
          <a:p>
            <a:pPr algn="l"/>
            <a:endParaRPr lang="en-US"/>
          </a:p>
        </p:txBody>
      </p:sp>
      <p:sp>
        <p:nvSpPr>
          <p:cNvPr id="11" name="Long-Term Change"/>
          <p:cNvSpPr/>
          <p:nvPr/>
        </p:nvSpPr>
        <p:spPr>
          <a:xfrm>
            <a:off x="3823097" y="4346228"/>
            <a:ext cx="2861518" cy="2511475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Long-Term Change</a:t>
            </a:r>
          </a:p>
          <a:p>
            <a:pPr algn="l"/>
            <a:endParaRPr lang="en-US"/>
          </a:p>
        </p:txBody>
      </p:sp>
      <p:sp>
        <p:nvSpPr>
          <p:cNvPr id="12" name="Why was this a turning point?"/>
          <p:cNvSpPr/>
          <p:nvPr/>
        </p:nvSpPr>
        <p:spPr>
          <a:xfrm>
            <a:off x="6775996" y="4346228"/>
            <a:ext cx="2861518" cy="2511475"/>
          </a:xfrm>
          <a:prstGeom prst="roundRect">
            <a:avLst>
              <a:gd name="adj" fmla="val 14000"/>
            </a:avLst>
          </a:prstGeom>
          <a:noFill/>
          <a:ln w="3429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Why was this a turning point?</a:t>
            </a:r>
          </a:p>
          <a:p>
            <a:pPr algn="l"/>
            <a:endParaRPr lang="en-US"/>
          </a:p>
        </p:txBody>
      </p:sp>
      <p:sp>
        <p:nvSpPr>
          <p:cNvPr id="13" name="arrow"/>
          <p:cNvSpPr txBox="1"/>
          <p:nvPr/>
        </p:nvSpPr>
        <p:spPr>
          <a:xfrm>
            <a:off x="2905869" y="1133921"/>
            <a:ext cx="844153" cy="3139232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ctr" wrap="none"/>
          <a:lstStyle/>
          <a:p>
            <a:pPr algn="ctr"/>
            <a:r>
              <a:rPr lang="en-US" sz="2200" b="1" dirty="0">
                <a:solidFill>
                  <a:srgbClr val="111111"/>
                </a:solidFill>
                <a:latin typeface="Arial"/>
                <a:cs typeface="Arial"/>
              </a:rPr>
              <a:t>→</a:t>
            </a:r>
          </a:p>
        </p:txBody>
      </p:sp>
      <p:sp>
        <p:nvSpPr>
          <p:cNvPr id="14" name="arrow"/>
          <p:cNvSpPr txBox="1"/>
          <p:nvPr/>
        </p:nvSpPr>
        <p:spPr>
          <a:xfrm>
            <a:off x="6308229" y="1133921"/>
            <a:ext cx="844153" cy="3139232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ctr" wrap="none"/>
          <a:lstStyle/>
          <a:p>
            <a:pPr algn="ctr"/>
            <a:r>
              <a:rPr lang="en-US" sz="2200" b="1" dirty="0">
                <a:solidFill>
                  <a:srgbClr val="111111"/>
                </a:solidFill>
                <a:latin typeface="Arial"/>
                <a:cs typeface="Arial"/>
              </a:rPr>
              <a:t>→</a:t>
            </a:r>
          </a:p>
        </p:txBody>
      </p:sp>
      <p:cxnSp>
        <p:nvCxnSpPr>
          <p:cNvPr id="15" name="rule"/>
          <p:cNvCxnSpPr/>
          <p:nvPr/>
        </p:nvCxnSpPr>
        <p:spPr>
          <a:xfrm>
            <a:off x="420886" y="6949083"/>
            <a:ext cx="9216628" cy="0"/>
          </a:xfrm>
          <a:prstGeom prst="line">
            <a:avLst/>
          </a:prstGeom>
          <a:ln w="9525">
            <a:solidFill>
              <a:srgbClr val="111111"/>
            </a:solidFill>
          </a:ln>
        </p:spPr>
      </p:cxnSp>
      <p:sp>
        <p:nvSpPr>
          <p:cNvPr id="16" name="label"/>
          <p:cNvSpPr txBox="1"/>
          <p:nvPr/>
        </p:nvSpPr>
        <p:spPr>
          <a:xfrm>
            <a:off x="420886" y="7024688"/>
            <a:ext cx="2204704" cy="39776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800" b="0" dirty="0">
                <a:solidFill>
                  <a:srgbClr val="111111"/>
                </a:solidFill>
                <a:latin typeface="Arial"/>
                <a:cs typeface="Arial"/>
              </a:rPr>
              <a:t>Sources Used: 1.________________ 2.________________ 3.________________</a:t>
            </a:r>
          </a:p>
        </p:txBody>
      </p:sp>
      <p:sp>
        <p:nvSpPr>
          <p:cNvPr id="17" name="label"/>
          <p:cNvSpPr txBox="1"/>
          <p:nvPr/>
        </p:nvSpPr>
        <p:spPr>
          <a:xfrm>
            <a:off x="2680395" y="7074247"/>
            <a:ext cx="4282494" cy="29864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800" b="0" dirty="0">
                <a:solidFill>
                  <a:srgbClr val="111111"/>
                </a:solidFill>
                <a:latin typeface="Arial"/>
                <a:cs typeface="Arial"/>
              </a:rPr>
              <a:t>TEKS Skill Focus: Grades 6-8: research, chronology, cause/effect, comparison, historical context, perspective, source evaluation, visual communication.</a:t>
            </a:r>
          </a:p>
        </p:txBody>
      </p:sp>
      <p:sp>
        <p:nvSpPr>
          <p:cNvPr id="18" name="label"/>
          <p:cNvSpPr txBox="1"/>
          <p:nvPr/>
        </p:nvSpPr>
        <p:spPr>
          <a:xfrm>
            <a:off x="7017693" y="7144345"/>
            <a:ext cx="2656397" cy="158448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710" b="0" dirty="0">
                <a:solidFill>
                  <a:srgbClr val="111111"/>
                </a:solidFill>
                <a:latin typeface="Arial"/>
                <a:cs typeface="Arial"/>
              </a:rPr>
              <a:t>CC-BY-NC TCEA.org by Miguel Guhlin (mguhlin.org)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abel"/>
          <p:cNvSpPr txBox="1"/>
          <p:nvPr/>
        </p:nvSpPr>
        <p:spPr>
          <a:xfrm>
            <a:off x="420886" y="402580"/>
            <a:ext cx="2314986" cy="652260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950" b="0" dirty="0">
                <a:solidFill>
                  <a:srgbClr val="111111"/>
                </a:solidFill>
                <a:latin typeface="Arial"/>
                <a:cs typeface="Arial"/>
              </a:rPr>
              <a:t>Name: ___________________</a:t>
            </a:r>
            <a:br/>
            <a:r>
              <a:rPr lang="en-US" sz="950" b="0" dirty="0">
                <a:solidFill>
                  <a:srgbClr val="111111"/>
                </a:solidFill>
                <a:latin typeface="Arial"/>
                <a:cs typeface="Arial"/>
              </a:rPr>
              <a:t>Date: __________ Class/Period: __________</a:t>
            </a:r>
          </a:p>
        </p:txBody>
      </p:sp>
      <p:sp>
        <p:nvSpPr>
          <p:cNvPr id="3" name="label"/>
          <p:cNvSpPr txBox="1"/>
          <p:nvPr/>
        </p:nvSpPr>
        <p:spPr>
          <a:xfrm>
            <a:off x="2845594" y="571351"/>
            <a:ext cx="4213735" cy="32156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ctr"/>
            <a:r>
              <a:rPr lang="en-US" sz="2000" b="1" dirty="0">
                <a:solidFill>
                  <a:srgbClr val="111111"/>
                </a:solidFill>
                <a:latin typeface="Arial"/>
                <a:cs typeface="Arial"/>
              </a:rPr>
              <a:t>Multiple Perspectives</a:t>
            </a:r>
          </a:p>
        </p:txBody>
      </p:sp>
      <p:sp>
        <p:nvSpPr>
          <p:cNvPr id="4" name="label"/>
          <p:cNvSpPr txBox="1"/>
          <p:nvPr/>
        </p:nvSpPr>
        <p:spPr>
          <a:xfrm>
            <a:off x="2845594" y="866626"/>
            <a:ext cx="4213735" cy="18821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ctr"/>
            <a:r>
              <a:rPr lang="en-US" sz="900" b="0" dirty="0">
                <a:solidFill>
                  <a:srgbClr val="111111"/>
                </a:solidFill>
                <a:latin typeface="Arial"/>
                <a:cs typeface="Arial"/>
              </a:rPr>
              <a:t>Grade Band: 6-8</a:t>
            </a:r>
          </a:p>
        </p:txBody>
      </p:sp>
      <p:sp>
        <p:nvSpPr>
          <p:cNvPr id="5" name="label"/>
          <p:cNvSpPr txBox="1"/>
          <p:nvPr/>
        </p:nvSpPr>
        <p:spPr>
          <a:xfrm>
            <a:off x="7169051" y="853678"/>
            <a:ext cx="2505039" cy="201162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1000" b="0" dirty="0">
                <a:solidFill>
                  <a:srgbClr val="111111"/>
                </a:solidFill>
                <a:latin typeface="Arial"/>
                <a:cs typeface="Arial"/>
              </a:rPr>
              <a:t>Topic / Event: _____________________</a:t>
            </a:r>
          </a:p>
        </p:txBody>
      </p:sp>
      <p:cxnSp>
        <p:nvCxnSpPr>
          <p:cNvPr id="6" name="rule"/>
          <p:cNvCxnSpPr/>
          <p:nvPr/>
        </p:nvCxnSpPr>
        <p:spPr>
          <a:xfrm>
            <a:off x="420886" y="1042541"/>
            <a:ext cx="9216628" cy="0"/>
          </a:xfrm>
          <a:prstGeom prst="line">
            <a:avLst/>
          </a:prstGeom>
          <a:ln w="28575">
            <a:solidFill>
              <a:srgbClr val="111111"/>
            </a:solidFill>
          </a:ln>
        </p:spPr>
      </p:cxnSp>
      <p:sp>
        <p:nvSpPr>
          <p:cNvPr id="7" name="Group 1"/>
          <p:cNvSpPr/>
          <p:nvPr/>
        </p:nvSpPr>
        <p:spPr>
          <a:xfrm>
            <a:off x="420886" y="1133921"/>
            <a:ext cx="3298329" cy="2065734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Group 1</a:t>
            </a:r>
          </a:p>
          <a:p>
            <a:pPr algn="l"/>
            <a:endParaRPr lang="en-US"/>
          </a:p>
        </p:txBody>
      </p:sp>
      <p:sp>
        <p:nvSpPr>
          <p:cNvPr id="8" name="The Event"/>
          <p:cNvSpPr/>
          <p:nvPr/>
        </p:nvSpPr>
        <p:spPr>
          <a:xfrm>
            <a:off x="3792289" y="1133921"/>
            <a:ext cx="2473672" cy="4204543"/>
          </a:xfrm>
          <a:prstGeom prst="ellipse">
            <a:avLst>
              <a:gd name="adj" fmla="val 14000"/>
            </a:avLst>
          </a:prstGeom>
          <a:noFill/>
          <a:ln w="38100" cap="flat">
            <a:solidFill>
              <a:srgbClr val="111111"/>
            </a:solidFill>
          </a:ln>
        </p:spPr>
        <p:txBody>
          <a:bodyPr lIns="45720" tIns="27432" rIns="45720" bIns="27432" anchor="ctr" wrap="square"/>
          <a:lstStyle/>
          <a:p>
            <a:pPr algn="ctr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The Event</a:t>
            </a:r>
          </a:p>
        </p:txBody>
      </p:sp>
      <p:sp>
        <p:nvSpPr>
          <p:cNvPr id="9" name="Group 2"/>
          <p:cNvSpPr/>
          <p:nvPr/>
        </p:nvSpPr>
        <p:spPr>
          <a:xfrm>
            <a:off x="6339036" y="1133921"/>
            <a:ext cx="3298478" cy="2065734"/>
          </a:xfrm>
          <a:prstGeom prst="roundRect">
            <a:avLst>
              <a:gd name="adj" fmla="val 14000"/>
            </a:avLst>
          </a:prstGeom>
          <a:noFill/>
          <a:ln w="3429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Group 2</a:t>
            </a:r>
          </a:p>
          <a:p>
            <a:pPr algn="l"/>
            <a:endParaRPr lang="en-US"/>
          </a:p>
        </p:txBody>
      </p:sp>
      <p:sp>
        <p:nvSpPr>
          <p:cNvPr id="10" name="Group 3"/>
          <p:cNvSpPr/>
          <p:nvPr/>
        </p:nvSpPr>
        <p:spPr>
          <a:xfrm>
            <a:off x="420886" y="3272730"/>
            <a:ext cx="3298329" cy="2065734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Group 3</a:t>
            </a:r>
          </a:p>
          <a:p>
            <a:pPr algn="l"/>
            <a:endParaRPr lang="en-US"/>
          </a:p>
        </p:txBody>
      </p:sp>
      <p:sp>
        <p:nvSpPr>
          <p:cNvPr id="11" name="Group 4"/>
          <p:cNvSpPr/>
          <p:nvPr/>
        </p:nvSpPr>
        <p:spPr>
          <a:xfrm>
            <a:off x="6339036" y="3272730"/>
            <a:ext cx="3298478" cy="2065734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Group 4</a:t>
            </a:r>
          </a:p>
          <a:p>
            <a:pPr algn="l"/>
            <a:endParaRPr lang="en-US"/>
          </a:p>
        </p:txBody>
      </p:sp>
      <p:sp>
        <p:nvSpPr>
          <p:cNvPr id="12" name="Where did they agree?"/>
          <p:cNvSpPr/>
          <p:nvPr/>
        </p:nvSpPr>
        <p:spPr>
          <a:xfrm>
            <a:off x="420886" y="5411539"/>
            <a:ext cx="3011239" cy="1446014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Where did they agree?</a:t>
            </a:r>
          </a:p>
          <a:p>
            <a:pPr algn="l"/>
            <a:endParaRPr lang="en-US"/>
          </a:p>
        </p:txBody>
      </p:sp>
      <p:sp>
        <p:nvSpPr>
          <p:cNvPr id="13" name="Where did they conflict?"/>
          <p:cNvSpPr/>
          <p:nvPr/>
        </p:nvSpPr>
        <p:spPr>
          <a:xfrm>
            <a:off x="3523506" y="5411539"/>
            <a:ext cx="3011239" cy="1446014"/>
          </a:xfrm>
          <a:prstGeom prst="roundRect">
            <a:avLst>
              <a:gd name="adj" fmla="val 14000"/>
            </a:avLst>
          </a:prstGeom>
          <a:noFill/>
          <a:ln w="3429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Where did they conflict?</a:t>
            </a:r>
          </a:p>
          <a:p>
            <a:pPr algn="l"/>
            <a:endParaRPr lang="en-US"/>
          </a:p>
        </p:txBody>
      </p:sp>
      <p:sp>
        <p:nvSpPr>
          <p:cNvPr id="14" name="Whose voice is missing?"/>
          <p:cNvSpPr/>
          <p:nvPr/>
        </p:nvSpPr>
        <p:spPr>
          <a:xfrm>
            <a:off x="6626126" y="5411539"/>
            <a:ext cx="3011388" cy="1446014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Whose voice is missing?</a:t>
            </a:r>
          </a:p>
          <a:p>
            <a:pPr algn="l"/>
            <a:endParaRPr lang="en-US"/>
          </a:p>
        </p:txBody>
      </p:sp>
      <p:cxnSp>
        <p:nvCxnSpPr>
          <p:cNvPr id="15" name="rule"/>
          <p:cNvCxnSpPr/>
          <p:nvPr/>
        </p:nvCxnSpPr>
        <p:spPr>
          <a:xfrm>
            <a:off x="420886" y="6949083"/>
            <a:ext cx="9216628" cy="0"/>
          </a:xfrm>
          <a:prstGeom prst="line">
            <a:avLst/>
          </a:prstGeom>
          <a:ln w="9525">
            <a:solidFill>
              <a:srgbClr val="111111"/>
            </a:solidFill>
          </a:ln>
        </p:spPr>
      </p:cxnSp>
      <p:sp>
        <p:nvSpPr>
          <p:cNvPr id="16" name="label"/>
          <p:cNvSpPr txBox="1"/>
          <p:nvPr/>
        </p:nvSpPr>
        <p:spPr>
          <a:xfrm>
            <a:off x="420886" y="7024688"/>
            <a:ext cx="2204704" cy="39776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800" b="0" dirty="0">
                <a:solidFill>
                  <a:srgbClr val="111111"/>
                </a:solidFill>
                <a:latin typeface="Arial"/>
                <a:cs typeface="Arial"/>
              </a:rPr>
              <a:t>Sources Used: 1.________________ 2.________________ 3.________________</a:t>
            </a:r>
          </a:p>
        </p:txBody>
      </p:sp>
      <p:sp>
        <p:nvSpPr>
          <p:cNvPr id="17" name="label"/>
          <p:cNvSpPr txBox="1"/>
          <p:nvPr/>
        </p:nvSpPr>
        <p:spPr>
          <a:xfrm>
            <a:off x="2680395" y="7074247"/>
            <a:ext cx="4282494" cy="29864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800" b="0" dirty="0">
                <a:solidFill>
                  <a:srgbClr val="111111"/>
                </a:solidFill>
                <a:latin typeface="Arial"/>
                <a:cs typeface="Arial"/>
              </a:rPr>
              <a:t>TEKS Skill Focus: Grades 6-8: research, chronology, cause/effect, comparison, historical context, perspective, source evaluation, visual communication.</a:t>
            </a:r>
          </a:p>
        </p:txBody>
      </p:sp>
      <p:sp>
        <p:nvSpPr>
          <p:cNvPr id="18" name="label"/>
          <p:cNvSpPr txBox="1"/>
          <p:nvPr/>
        </p:nvSpPr>
        <p:spPr>
          <a:xfrm>
            <a:off x="7017693" y="7144345"/>
            <a:ext cx="2656397" cy="158448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710" b="0" dirty="0">
                <a:solidFill>
                  <a:srgbClr val="111111"/>
                </a:solidFill>
                <a:latin typeface="Arial"/>
                <a:cs typeface="Arial"/>
              </a:rPr>
              <a:t>CC-BY-NC TCEA.org by Miguel Guhlin (mguhlin.org)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abel"/>
          <p:cNvSpPr txBox="1"/>
          <p:nvPr/>
        </p:nvSpPr>
        <p:spPr>
          <a:xfrm>
            <a:off x="420886" y="402580"/>
            <a:ext cx="2314986" cy="652260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950" b="0" dirty="0">
                <a:solidFill>
                  <a:srgbClr val="111111"/>
                </a:solidFill>
                <a:latin typeface="Arial"/>
                <a:cs typeface="Arial"/>
              </a:rPr>
              <a:t>Name: ___________________</a:t>
            </a:r>
            <a:br/>
            <a:r>
              <a:rPr lang="en-US" sz="950" b="0" dirty="0">
                <a:solidFill>
                  <a:srgbClr val="111111"/>
                </a:solidFill>
                <a:latin typeface="Arial"/>
                <a:cs typeface="Arial"/>
              </a:rPr>
              <a:t>Date: __________ Class/Period: __________</a:t>
            </a:r>
          </a:p>
        </p:txBody>
      </p:sp>
      <p:sp>
        <p:nvSpPr>
          <p:cNvPr id="3" name="label"/>
          <p:cNvSpPr txBox="1"/>
          <p:nvPr/>
        </p:nvSpPr>
        <p:spPr>
          <a:xfrm>
            <a:off x="2845594" y="571351"/>
            <a:ext cx="4213735" cy="32156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ctr"/>
            <a:r>
              <a:rPr lang="en-US" sz="2000" b="1" dirty="0">
                <a:solidFill>
                  <a:srgbClr val="111111"/>
                </a:solidFill>
                <a:latin typeface="Arial"/>
                <a:cs typeface="Arial"/>
              </a:rPr>
              <a:t>Leader and Event</a:t>
            </a:r>
          </a:p>
        </p:txBody>
      </p:sp>
      <p:sp>
        <p:nvSpPr>
          <p:cNvPr id="4" name="label"/>
          <p:cNvSpPr txBox="1"/>
          <p:nvPr/>
        </p:nvSpPr>
        <p:spPr>
          <a:xfrm>
            <a:off x="2845594" y="866626"/>
            <a:ext cx="4213735" cy="18821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ctr"/>
            <a:r>
              <a:rPr lang="en-US" sz="900" b="0" dirty="0">
                <a:solidFill>
                  <a:srgbClr val="111111"/>
                </a:solidFill>
                <a:latin typeface="Arial"/>
                <a:cs typeface="Arial"/>
              </a:rPr>
              <a:t>Grade Band: 6-8</a:t>
            </a:r>
          </a:p>
        </p:txBody>
      </p:sp>
      <p:sp>
        <p:nvSpPr>
          <p:cNvPr id="5" name="label"/>
          <p:cNvSpPr txBox="1"/>
          <p:nvPr/>
        </p:nvSpPr>
        <p:spPr>
          <a:xfrm>
            <a:off x="7169051" y="853678"/>
            <a:ext cx="2505039" cy="201162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1000" b="0" dirty="0">
                <a:solidFill>
                  <a:srgbClr val="111111"/>
                </a:solidFill>
                <a:latin typeface="Arial"/>
                <a:cs typeface="Arial"/>
              </a:rPr>
              <a:t>Topic / Event: _____________________</a:t>
            </a:r>
          </a:p>
        </p:txBody>
      </p:sp>
      <p:cxnSp>
        <p:nvCxnSpPr>
          <p:cNvPr id="6" name="rule"/>
          <p:cNvCxnSpPr/>
          <p:nvPr/>
        </p:nvCxnSpPr>
        <p:spPr>
          <a:xfrm>
            <a:off x="420886" y="1042541"/>
            <a:ext cx="9216628" cy="0"/>
          </a:xfrm>
          <a:prstGeom prst="line">
            <a:avLst/>
          </a:prstGeom>
          <a:ln w="28575">
            <a:solidFill>
              <a:srgbClr val="111111"/>
            </a:solidFill>
          </a:ln>
        </p:spPr>
      </p:cxnSp>
      <p:sp>
        <p:nvSpPr>
          <p:cNvPr id="7" name="Important Leader"/>
          <p:cNvSpPr/>
          <p:nvPr/>
        </p:nvSpPr>
        <p:spPr>
          <a:xfrm>
            <a:off x="420886" y="1133921"/>
            <a:ext cx="3415010" cy="1776859"/>
          </a:xfrm>
          <a:prstGeom prst="roundRect">
            <a:avLst>
              <a:gd name="adj" fmla="val 6000"/>
            </a:avLst>
          </a:prstGeom>
          <a:noFill/>
          <a:ln w="28575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ctr"/>
            <a:r>
              <a:rPr lang="en-US" sz="900" b="1" dirty="0">
                <a:solidFill>
                  <a:srgbClr val="111111"/>
                </a:solidFill>
                <a:latin typeface="Arial"/>
                <a:cs typeface="Arial"/>
              </a:rPr>
              <a:t>Important Leader</a:t>
            </a:r>
          </a:p>
          <a:p>
            <a:pPr algn="ctr"/>
            <a:r>
              <a:rPr lang="en-US" sz="900" b="0" dirty="0">
                <a:solidFill>
                  <a:srgbClr val="111111"/>
                </a:solidFill>
                <a:latin typeface="Arial"/>
                <a:cs typeface="Arial"/>
              </a:rPr>
              <a:t>________________</a:t>
            </a:r>
          </a:p>
        </p:txBody>
      </p:sp>
      <p:sp>
        <p:nvSpPr>
          <p:cNvPr id="8" name="Impact"/>
          <p:cNvSpPr/>
          <p:nvPr/>
        </p:nvSpPr>
        <p:spPr>
          <a:xfrm>
            <a:off x="420886" y="2983855"/>
            <a:ext cx="3415010" cy="1909762"/>
          </a:xfrm>
          <a:prstGeom prst="roundRect">
            <a:avLst>
              <a:gd name="adj" fmla="val 14000"/>
            </a:avLst>
          </a:prstGeom>
          <a:noFill/>
          <a:ln w="3429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Impact</a:t>
            </a:r>
          </a:p>
          <a:p>
            <a:pPr algn="l"/>
            <a:endParaRPr lang="en-US"/>
          </a:p>
        </p:txBody>
      </p:sp>
      <p:sp>
        <p:nvSpPr>
          <p:cNvPr id="9" name="Evidence"/>
          <p:cNvSpPr/>
          <p:nvPr/>
        </p:nvSpPr>
        <p:spPr>
          <a:xfrm>
            <a:off x="420886" y="4966692"/>
            <a:ext cx="3415010" cy="1890861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Evidence</a:t>
            </a:r>
          </a:p>
          <a:p>
            <a:pPr algn="l"/>
            <a:endParaRPr lang="en-US"/>
          </a:p>
        </p:txBody>
      </p:sp>
      <p:sp>
        <p:nvSpPr>
          <p:cNvPr id="10" name="The Event"/>
          <p:cNvSpPr/>
          <p:nvPr/>
        </p:nvSpPr>
        <p:spPr>
          <a:xfrm>
            <a:off x="3945582" y="1133921"/>
            <a:ext cx="5691783" cy="1776859"/>
          </a:xfrm>
          <a:prstGeom prst="roundRect">
            <a:avLst>
              <a:gd name="adj" fmla="val 6000"/>
            </a:avLst>
          </a:prstGeom>
          <a:noFill/>
          <a:ln w="28575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ctr"/>
            <a:r>
              <a:rPr lang="en-US" sz="900" b="1" dirty="0">
                <a:solidFill>
                  <a:srgbClr val="111111"/>
                </a:solidFill>
                <a:latin typeface="Arial"/>
                <a:cs typeface="Arial"/>
              </a:rPr>
              <a:t>The Event</a:t>
            </a:r>
          </a:p>
          <a:p>
            <a:pPr algn="ctr"/>
            <a:r>
              <a:rPr lang="en-US" sz="900" b="0" dirty="0">
                <a:solidFill>
                  <a:srgbClr val="111111"/>
                </a:solidFill>
                <a:latin typeface="Arial"/>
                <a:cs typeface="Arial"/>
              </a:rPr>
              <a:t>________________</a:t>
            </a:r>
          </a:p>
        </p:txBody>
      </p:sp>
      <p:sp>
        <p:nvSpPr>
          <p:cNvPr id="11" name="Leader's Goals"/>
          <p:cNvSpPr/>
          <p:nvPr/>
        </p:nvSpPr>
        <p:spPr>
          <a:xfrm>
            <a:off x="3945582" y="2983855"/>
            <a:ext cx="2800201" cy="1909762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Leader's Goals</a:t>
            </a:r>
          </a:p>
          <a:p>
            <a:pPr algn="l"/>
            <a:endParaRPr lang="en-US"/>
          </a:p>
        </p:txBody>
      </p:sp>
      <p:sp>
        <p:nvSpPr>
          <p:cNvPr id="12" name="Key Decisions"/>
          <p:cNvSpPr/>
          <p:nvPr/>
        </p:nvSpPr>
        <p:spPr>
          <a:xfrm>
            <a:off x="6837164" y="2983855"/>
            <a:ext cx="2800201" cy="1909762"/>
          </a:xfrm>
          <a:prstGeom prst="roundRect">
            <a:avLst>
              <a:gd name="adj" fmla="val 14000"/>
            </a:avLst>
          </a:prstGeom>
          <a:noFill/>
          <a:ln w="3429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Key Decisions</a:t>
            </a:r>
          </a:p>
          <a:p>
            <a:pPr algn="l"/>
            <a:endParaRPr lang="en-US"/>
          </a:p>
        </p:txBody>
      </p:sp>
      <p:sp>
        <p:nvSpPr>
          <p:cNvPr id="13" name="Allies / Supporters"/>
          <p:cNvSpPr/>
          <p:nvPr/>
        </p:nvSpPr>
        <p:spPr>
          <a:xfrm>
            <a:off x="3945582" y="4966692"/>
            <a:ext cx="2800201" cy="1890861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Allies / Supporters</a:t>
            </a:r>
          </a:p>
          <a:p>
            <a:pPr algn="l"/>
            <a:endParaRPr lang="en-US"/>
          </a:p>
        </p:txBody>
      </p:sp>
      <p:sp>
        <p:nvSpPr>
          <p:cNvPr id="14" name="Opponents"/>
          <p:cNvSpPr/>
          <p:nvPr/>
        </p:nvSpPr>
        <p:spPr>
          <a:xfrm>
            <a:off x="6837164" y="4966692"/>
            <a:ext cx="2800201" cy="1890861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Opponents</a:t>
            </a:r>
          </a:p>
          <a:p>
            <a:pPr algn="l"/>
            <a:endParaRPr lang="en-US"/>
          </a:p>
        </p:txBody>
      </p:sp>
      <p:cxnSp>
        <p:nvCxnSpPr>
          <p:cNvPr id="15" name="rule"/>
          <p:cNvCxnSpPr/>
          <p:nvPr/>
        </p:nvCxnSpPr>
        <p:spPr>
          <a:xfrm>
            <a:off x="420886" y="6949083"/>
            <a:ext cx="9216628" cy="0"/>
          </a:xfrm>
          <a:prstGeom prst="line">
            <a:avLst/>
          </a:prstGeom>
          <a:ln w="9525">
            <a:solidFill>
              <a:srgbClr val="111111"/>
            </a:solidFill>
          </a:ln>
        </p:spPr>
      </p:cxnSp>
      <p:sp>
        <p:nvSpPr>
          <p:cNvPr id="16" name="label"/>
          <p:cNvSpPr txBox="1"/>
          <p:nvPr/>
        </p:nvSpPr>
        <p:spPr>
          <a:xfrm>
            <a:off x="420886" y="7024688"/>
            <a:ext cx="2204704" cy="39776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800" b="0" dirty="0">
                <a:solidFill>
                  <a:srgbClr val="111111"/>
                </a:solidFill>
                <a:latin typeface="Arial"/>
                <a:cs typeface="Arial"/>
              </a:rPr>
              <a:t>Sources Used: 1.________________ 2.________________ 3.________________</a:t>
            </a:r>
          </a:p>
        </p:txBody>
      </p:sp>
      <p:sp>
        <p:nvSpPr>
          <p:cNvPr id="17" name="label"/>
          <p:cNvSpPr txBox="1"/>
          <p:nvPr/>
        </p:nvSpPr>
        <p:spPr>
          <a:xfrm>
            <a:off x="2680395" y="7074247"/>
            <a:ext cx="4282494" cy="29864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800" b="0" dirty="0">
                <a:solidFill>
                  <a:srgbClr val="111111"/>
                </a:solidFill>
                <a:latin typeface="Arial"/>
                <a:cs typeface="Arial"/>
              </a:rPr>
              <a:t>TEKS Skill Focus: Grades 6-8: research, chronology, cause/effect, comparison, historical context, perspective, source evaluation, visual communication.</a:t>
            </a:r>
          </a:p>
        </p:txBody>
      </p:sp>
      <p:sp>
        <p:nvSpPr>
          <p:cNvPr id="18" name="label"/>
          <p:cNvSpPr txBox="1"/>
          <p:nvPr/>
        </p:nvSpPr>
        <p:spPr>
          <a:xfrm>
            <a:off x="7017693" y="7144345"/>
            <a:ext cx="2656397" cy="158448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710" b="0" dirty="0">
                <a:solidFill>
                  <a:srgbClr val="111111"/>
                </a:solidFill>
                <a:latin typeface="Arial"/>
                <a:cs typeface="Arial"/>
              </a:rPr>
              <a:t>CC-BY-NC TCEA.org by Miguel Guhlin (mguhlin.org)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abel"/>
          <p:cNvSpPr txBox="1"/>
          <p:nvPr/>
        </p:nvSpPr>
        <p:spPr>
          <a:xfrm>
            <a:off x="420886" y="402580"/>
            <a:ext cx="2314986" cy="652260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950" b="0" dirty="0">
                <a:solidFill>
                  <a:srgbClr val="111111"/>
                </a:solidFill>
                <a:latin typeface="Arial"/>
                <a:cs typeface="Arial"/>
              </a:rPr>
              <a:t>Name: ___________________</a:t>
            </a:r>
            <a:br/>
            <a:r>
              <a:rPr lang="en-US" sz="950" b="0" dirty="0">
                <a:solidFill>
                  <a:srgbClr val="111111"/>
                </a:solidFill>
                <a:latin typeface="Arial"/>
                <a:cs typeface="Arial"/>
              </a:rPr>
              <a:t>Date: __________ Class/Period: __________</a:t>
            </a:r>
          </a:p>
        </p:txBody>
      </p:sp>
      <p:sp>
        <p:nvSpPr>
          <p:cNvPr id="3" name="label"/>
          <p:cNvSpPr txBox="1"/>
          <p:nvPr/>
        </p:nvSpPr>
        <p:spPr>
          <a:xfrm>
            <a:off x="2845594" y="571351"/>
            <a:ext cx="4213735" cy="32156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ctr"/>
            <a:r>
              <a:rPr lang="en-US" sz="2000" b="1" dirty="0">
                <a:solidFill>
                  <a:srgbClr val="111111"/>
                </a:solidFill>
                <a:latin typeface="Arial"/>
                <a:cs typeface="Arial"/>
              </a:rPr>
              <a:t>Conflict Map</a:t>
            </a:r>
          </a:p>
        </p:txBody>
      </p:sp>
      <p:sp>
        <p:nvSpPr>
          <p:cNvPr id="4" name="label"/>
          <p:cNvSpPr txBox="1"/>
          <p:nvPr/>
        </p:nvSpPr>
        <p:spPr>
          <a:xfrm>
            <a:off x="2845594" y="866626"/>
            <a:ext cx="4213735" cy="18821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ctr"/>
            <a:r>
              <a:rPr lang="en-US" sz="900" b="0" dirty="0">
                <a:solidFill>
                  <a:srgbClr val="111111"/>
                </a:solidFill>
                <a:latin typeface="Arial"/>
                <a:cs typeface="Arial"/>
              </a:rPr>
              <a:t>Grade Band: 6-8</a:t>
            </a:r>
          </a:p>
        </p:txBody>
      </p:sp>
      <p:sp>
        <p:nvSpPr>
          <p:cNvPr id="5" name="label"/>
          <p:cNvSpPr txBox="1"/>
          <p:nvPr/>
        </p:nvSpPr>
        <p:spPr>
          <a:xfrm>
            <a:off x="7169051" y="853678"/>
            <a:ext cx="2505039" cy="201162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1000" b="0" dirty="0">
                <a:solidFill>
                  <a:srgbClr val="111111"/>
                </a:solidFill>
                <a:latin typeface="Arial"/>
                <a:cs typeface="Arial"/>
              </a:rPr>
              <a:t>Topic / Event: _____________________</a:t>
            </a:r>
          </a:p>
        </p:txBody>
      </p:sp>
      <p:cxnSp>
        <p:nvCxnSpPr>
          <p:cNvPr id="6" name="rule"/>
          <p:cNvCxnSpPr/>
          <p:nvPr/>
        </p:nvCxnSpPr>
        <p:spPr>
          <a:xfrm>
            <a:off x="420886" y="1042541"/>
            <a:ext cx="9216628" cy="0"/>
          </a:xfrm>
          <a:prstGeom prst="line">
            <a:avLst/>
          </a:prstGeom>
          <a:ln w="28575">
            <a:solidFill>
              <a:srgbClr val="111111"/>
            </a:solidFill>
          </a:ln>
        </p:spPr>
      </p:cxnSp>
      <p:sp>
        <p:nvSpPr>
          <p:cNvPr id="7" name="Side / Group A"/>
          <p:cNvSpPr/>
          <p:nvPr/>
        </p:nvSpPr>
        <p:spPr>
          <a:xfrm>
            <a:off x="420886" y="1133921"/>
            <a:ext cx="3284934" cy="1137047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Side / Group A</a:t>
            </a:r>
          </a:p>
          <a:p>
            <a:pPr algn="l"/>
            <a:endParaRPr lang="en-US"/>
          </a:p>
        </p:txBody>
      </p:sp>
      <p:sp>
        <p:nvSpPr>
          <p:cNvPr id="8" name="Goal"/>
          <p:cNvSpPr/>
          <p:nvPr/>
        </p:nvSpPr>
        <p:spPr>
          <a:xfrm>
            <a:off x="420886" y="2344043"/>
            <a:ext cx="3284934" cy="1137047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Goal</a:t>
            </a:r>
          </a:p>
          <a:p>
            <a:pPr algn="l"/>
            <a:endParaRPr lang="en-US"/>
          </a:p>
        </p:txBody>
      </p:sp>
      <p:sp>
        <p:nvSpPr>
          <p:cNvPr id="9" name="Actions"/>
          <p:cNvSpPr/>
          <p:nvPr/>
        </p:nvSpPr>
        <p:spPr>
          <a:xfrm>
            <a:off x="420886" y="3554164"/>
            <a:ext cx="3284934" cy="1137047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Actions</a:t>
            </a:r>
          </a:p>
          <a:p>
            <a:pPr algn="l"/>
            <a:endParaRPr lang="en-US"/>
          </a:p>
        </p:txBody>
      </p:sp>
      <p:sp>
        <p:nvSpPr>
          <p:cNvPr id="10" name="Key Conflict / Event"/>
          <p:cNvSpPr/>
          <p:nvPr/>
        </p:nvSpPr>
        <p:spPr>
          <a:xfrm>
            <a:off x="3797201" y="1133921"/>
            <a:ext cx="2463850" cy="3557290"/>
          </a:xfrm>
          <a:prstGeom prst="ellipse">
            <a:avLst>
              <a:gd name="adj" fmla="val 14000"/>
            </a:avLst>
          </a:prstGeom>
          <a:noFill/>
          <a:ln w="38100" cap="flat">
            <a:solidFill>
              <a:srgbClr val="111111"/>
            </a:solidFill>
          </a:ln>
        </p:spPr>
        <p:txBody>
          <a:bodyPr lIns="45720" tIns="27432" rIns="45720" bIns="27432" anchor="ctr" wrap="square"/>
          <a:lstStyle/>
          <a:p>
            <a:pPr algn="ctr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Key Conflict / Event</a:t>
            </a:r>
          </a:p>
        </p:txBody>
      </p:sp>
      <p:sp>
        <p:nvSpPr>
          <p:cNvPr id="11" name="Side / Group B"/>
          <p:cNvSpPr/>
          <p:nvPr/>
        </p:nvSpPr>
        <p:spPr>
          <a:xfrm>
            <a:off x="6352431" y="1133921"/>
            <a:ext cx="3284934" cy="1149697"/>
          </a:xfrm>
          <a:prstGeom prst="roundRect">
            <a:avLst>
              <a:gd name="adj" fmla="val 14000"/>
            </a:avLst>
          </a:prstGeom>
          <a:noFill/>
          <a:ln w="3429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Side / Group B</a:t>
            </a:r>
          </a:p>
          <a:p>
            <a:pPr algn="l"/>
            <a:endParaRPr lang="en-US"/>
          </a:p>
        </p:txBody>
      </p:sp>
      <p:sp>
        <p:nvSpPr>
          <p:cNvPr id="12" name="Goal"/>
          <p:cNvSpPr/>
          <p:nvPr/>
        </p:nvSpPr>
        <p:spPr>
          <a:xfrm>
            <a:off x="6352431" y="2356693"/>
            <a:ext cx="3284934" cy="1130647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Goal</a:t>
            </a:r>
          </a:p>
          <a:p>
            <a:pPr algn="l"/>
            <a:endParaRPr lang="en-US"/>
          </a:p>
        </p:txBody>
      </p:sp>
      <p:sp>
        <p:nvSpPr>
          <p:cNvPr id="13" name="Actions"/>
          <p:cNvSpPr/>
          <p:nvPr/>
        </p:nvSpPr>
        <p:spPr>
          <a:xfrm>
            <a:off x="6352431" y="3560415"/>
            <a:ext cx="3284934" cy="1130796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Actions</a:t>
            </a:r>
          </a:p>
          <a:p>
            <a:pPr algn="l"/>
            <a:endParaRPr lang="en-US"/>
          </a:p>
        </p:txBody>
      </p:sp>
      <p:sp>
        <p:nvSpPr>
          <p:cNvPr id="14" name="Resolution"/>
          <p:cNvSpPr/>
          <p:nvPr/>
        </p:nvSpPr>
        <p:spPr>
          <a:xfrm>
            <a:off x="420886" y="4782592"/>
            <a:ext cx="4562475" cy="2074962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Resolution</a:t>
            </a:r>
          </a:p>
          <a:p>
            <a:pPr algn="l"/>
            <a:endParaRPr lang="en-US"/>
          </a:p>
        </p:txBody>
      </p:sp>
      <p:sp>
        <p:nvSpPr>
          <p:cNvPr id="15" name="Result"/>
          <p:cNvSpPr/>
          <p:nvPr/>
        </p:nvSpPr>
        <p:spPr>
          <a:xfrm>
            <a:off x="5074741" y="4782592"/>
            <a:ext cx="4562624" cy="2074962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Result</a:t>
            </a:r>
          </a:p>
          <a:p>
            <a:pPr algn="l"/>
            <a:endParaRPr lang="en-US"/>
          </a:p>
        </p:txBody>
      </p:sp>
      <p:cxnSp>
        <p:nvCxnSpPr>
          <p:cNvPr id="16" name="rule"/>
          <p:cNvCxnSpPr/>
          <p:nvPr/>
        </p:nvCxnSpPr>
        <p:spPr>
          <a:xfrm>
            <a:off x="420886" y="6949083"/>
            <a:ext cx="9216628" cy="0"/>
          </a:xfrm>
          <a:prstGeom prst="line">
            <a:avLst/>
          </a:prstGeom>
          <a:ln w="9525">
            <a:solidFill>
              <a:srgbClr val="111111"/>
            </a:solidFill>
          </a:ln>
        </p:spPr>
      </p:cxnSp>
      <p:sp>
        <p:nvSpPr>
          <p:cNvPr id="17" name="label"/>
          <p:cNvSpPr txBox="1"/>
          <p:nvPr/>
        </p:nvSpPr>
        <p:spPr>
          <a:xfrm>
            <a:off x="420886" y="7024688"/>
            <a:ext cx="2204704" cy="39776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800" b="0" dirty="0">
                <a:solidFill>
                  <a:srgbClr val="111111"/>
                </a:solidFill>
                <a:latin typeface="Arial"/>
                <a:cs typeface="Arial"/>
              </a:rPr>
              <a:t>Sources Used: 1.________________ 2.________________ 3.________________</a:t>
            </a:r>
          </a:p>
        </p:txBody>
      </p:sp>
      <p:sp>
        <p:nvSpPr>
          <p:cNvPr id="18" name="label"/>
          <p:cNvSpPr txBox="1"/>
          <p:nvPr/>
        </p:nvSpPr>
        <p:spPr>
          <a:xfrm>
            <a:off x="2680395" y="7074247"/>
            <a:ext cx="4282494" cy="29864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800" b="0" dirty="0">
                <a:solidFill>
                  <a:srgbClr val="111111"/>
                </a:solidFill>
                <a:latin typeface="Arial"/>
                <a:cs typeface="Arial"/>
              </a:rPr>
              <a:t>TEKS Skill Focus: Grades 6-8: research, chronology, cause/effect, comparison, historical context, perspective, source evaluation, visual communication.</a:t>
            </a:r>
          </a:p>
        </p:txBody>
      </p:sp>
      <p:sp>
        <p:nvSpPr>
          <p:cNvPr id="19" name="label"/>
          <p:cNvSpPr txBox="1"/>
          <p:nvPr/>
        </p:nvSpPr>
        <p:spPr>
          <a:xfrm>
            <a:off x="7017693" y="7144345"/>
            <a:ext cx="2656397" cy="158448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710" b="0" dirty="0">
                <a:solidFill>
                  <a:srgbClr val="111111"/>
                </a:solidFill>
                <a:latin typeface="Arial"/>
                <a:cs typeface="Arial"/>
              </a:rPr>
              <a:t>CC-BY-NC TCEA.org by Miguel Guhlin (mguhlin.org)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abel"/>
          <p:cNvSpPr txBox="1"/>
          <p:nvPr/>
        </p:nvSpPr>
        <p:spPr>
          <a:xfrm>
            <a:off x="420886" y="402580"/>
            <a:ext cx="2314986" cy="652260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950" b="0" dirty="0">
                <a:solidFill>
                  <a:srgbClr val="111111"/>
                </a:solidFill>
                <a:latin typeface="Arial"/>
                <a:cs typeface="Arial"/>
              </a:rPr>
              <a:t>Name: ___________________</a:t>
            </a:r>
            <a:br/>
            <a:r>
              <a:rPr lang="en-US" sz="950" b="0" dirty="0">
                <a:solidFill>
                  <a:srgbClr val="111111"/>
                </a:solidFill>
                <a:latin typeface="Arial"/>
                <a:cs typeface="Arial"/>
              </a:rPr>
              <a:t>Date: __________ Class/Period: __________</a:t>
            </a:r>
          </a:p>
        </p:txBody>
      </p:sp>
      <p:sp>
        <p:nvSpPr>
          <p:cNvPr id="3" name="label"/>
          <p:cNvSpPr txBox="1"/>
          <p:nvPr/>
        </p:nvSpPr>
        <p:spPr>
          <a:xfrm>
            <a:off x="2845594" y="571351"/>
            <a:ext cx="4213735" cy="32156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ctr"/>
            <a:r>
              <a:rPr lang="en-US" sz="2000" b="1" dirty="0">
                <a:solidFill>
                  <a:srgbClr val="111111"/>
                </a:solidFill>
                <a:latin typeface="Arial"/>
                <a:cs typeface="Arial"/>
              </a:rPr>
              <a:t>Event Chain Reaction</a:t>
            </a:r>
          </a:p>
        </p:txBody>
      </p:sp>
      <p:sp>
        <p:nvSpPr>
          <p:cNvPr id="4" name="label"/>
          <p:cNvSpPr txBox="1"/>
          <p:nvPr/>
        </p:nvSpPr>
        <p:spPr>
          <a:xfrm>
            <a:off x="2845594" y="866626"/>
            <a:ext cx="4213735" cy="18821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ctr"/>
            <a:r>
              <a:rPr lang="en-US" sz="900" b="0" dirty="0">
                <a:solidFill>
                  <a:srgbClr val="111111"/>
                </a:solidFill>
                <a:latin typeface="Arial"/>
                <a:cs typeface="Arial"/>
              </a:rPr>
              <a:t>Grade Band: 6-8</a:t>
            </a:r>
          </a:p>
        </p:txBody>
      </p:sp>
      <p:sp>
        <p:nvSpPr>
          <p:cNvPr id="5" name="label"/>
          <p:cNvSpPr txBox="1"/>
          <p:nvPr/>
        </p:nvSpPr>
        <p:spPr>
          <a:xfrm>
            <a:off x="7169051" y="853678"/>
            <a:ext cx="2505039" cy="201162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1000" b="0" dirty="0">
                <a:solidFill>
                  <a:srgbClr val="111111"/>
                </a:solidFill>
                <a:latin typeface="Arial"/>
                <a:cs typeface="Arial"/>
              </a:rPr>
              <a:t>Topic / Event: _____________________</a:t>
            </a:r>
          </a:p>
        </p:txBody>
      </p:sp>
      <p:cxnSp>
        <p:nvCxnSpPr>
          <p:cNvPr id="6" name="rule"/>
          <p:cNvCxnSpPr/>
          <p:nvPr/>
        </p:nvCxnSpPr>
        <p:spPr>
          <a:xfrm>
            <a:off x="420886" y="1042541"/>
            <a:ext cx="9216628" cy="0"/>
          </a:xfrm>
          <a:prstGeom prst="line">
            <a:avLst/>
          </a:prstGeom>
          <a:ln w="28575">
            <a:solidFill>
              <a:srgbClr val="111111"/>
            </a:solidFill>
          </a:ln>
        </p:spPr>
      </p:cxnSp>
      <p:sp>
        <p:nvSpPr>
          <p:cNvPr id="7" name="Action 1"/>
          <p:cNvSpPr/>
          <p:nvPr/>
        </p:nvSpPr>
        <p:spPr>
          <a:xfrm>
            <a:off x="420886" y="1133921"/>
            <a:ext cx="1212949" cy="3218408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Action 1</a:t>
            </a:r>
          </a:p>
          <a:p>
            <a:pPr algn="l"/>
            <a:endParaRPr lang="en-US"/>
          </a:p>
        </p:txBody>
      </p:sp>
      <p:sp>
        <p:nvSpPr>
          <p:cNvPr id="8" name="Reaction 1"/>
          <p:cNvSpPr/>
          <p:nvPr/>
        </p:nvSpPr>
        <p:spPr>
          <a:xfrm>
            <a:off x="2017812" y="1133921"/>
            <a:ext cx="1212949" cy="3218408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Reaction 1</a:t>
            </a:r>
          </a:p>
          <a:p>
            <a:pPr algn="l"/>
            <a:endParaRPr lang="en-US"/>
          </a:p>
        </p:txBody>
      </p:sp>
      <p:sp>
        <p:nvSpPr>
          <p:cNvPr id="9" name="Action 2"/>
          <p:cNvSpPr/>
          <p:nvPr/>
        </p:nvSpPr>
        <p:spPr>
          <a:xfrm>
            <a:off x="3614738" y="1133921"/>
            <a:ext cx="1231999" cy="3218408"/>
          </a:xfrm>
          <a:prstGeom prst="roundRect">
            <a:avLst>
              <a:gd name="adj" fmla="val 14000"/>
            </a:avLst>
          </a:prstGeom>
          <a:noFill/>
          <a:ln w="3429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Action 2</a:t>
            </a:r>
          </a:p>
          <a:p>
            <a:pPr algn="l"/>
            <a:endParaRPr lang="en-US"/>
          </a:p>
        </p:txBody>
      </p:sp>
      <p:sp>
        <p:nvSpPr>
          <p:cNvPr id="10" name="Reaction 2"/>
          <p:cNvSpPr/>
          <p:nvPr/>
        </p:nvSpPr>
        <p:spPr>
          <a:xfrm>
            <a:off x="5230713" y="1133921"/>
            <a:ext cx="1212949" cy="3218408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Reaction 2</a:t>
            </a:r>
          </a:p>
          <a:p>
            <a:pPr algn="l"/>
            <a:endParaRPr lang="en-US"/>
          </a:p>
        </p:txBody>
      </p:sp>
      <p:sp>
        <p:nvSpPr>
          <p:cNvPr id="11" name="Crisis / Turning Point"/>
          <p:cNvSpPr/>
          <p:nvPr/>
        </p:nvSpPr>
        <p:spPr>
          <a:xfrm>
            <a:off x="6827639" y="1133921"/>
            <a:ext cx="1212949" cy="3218408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Crisis / Turning Point</a:t>
            </a:r>
          </a:p>
          <a:p>
            <a:pPr algn="l"/>
            <a:endParaRPr lang="en-US"/>
          </a:p>
        </p:txBody>
      </p:sp>
      <p:sp>
        <p:nvSpPr>
          <p:cNvPr id="12" name="Result"/>
          <p:cNvSpPr/>
          <p:nvPr/>
        </p:nvSpPr>
        <p:spPr>
          <a:xfrm>
            <a:off x="8424565" y="1133921"/>
            <a:ext cx="1212949" cy="3218408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Result</a:t>
            </a:r>
          </a:p>
          <a:p>
            <a:pPr algn="l"/>
            <a:endParaRPr lang="en-US"/>
          </a:p>
        </p:txBody>
      </p:sp>
      <p:sp>
        <p:nvSpPr>
          <p:cNvPr id="13" name="Which link mattered most?"/>
          <p:cNvSpPr/>
          <p:nvPr/>
        </p:nvSpPr>
        <p:spPr>
          <a:xfrm>
            <a:off x="420886" y="4443710"/>
            <a:ext cx="4562624" cy="2413992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Which link mattered most?</a:t>
            </a:r>
          </a:p>
          <a:p>
            <a:pPr algn="l"/>
            <a:endParaRPr lang="en-US"/>
          </a:p>
        </p:txBody>
      </p:sp>
      <p:sp>
        <p:nvSpPr>
          <p:cNvPr id="14" name="Evidence"/>
          <p:cNvSpPr/>
          <p:nvPr/>
        </p:nvSpPr>
        <p:spPr>
          <a:xfrm>
            <a:off x="5074890" y="4443710"/>
            <a:ext cx="4562624" cy="2413992"/>
          </a:xfrm>
          <a:prstGeom prst="roundRect">
            <a:avLst>
              <a:gd name="adj" fmla="val 14000"/>
            </a:avLst>
          </a:prstGeom>
          <a:noFill/>
          <a:ln w="3429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Evidence</a:t>
            </a:r>
          </a:p>
          <a:p>
            <a:pPr algn="l"/>
            <a:endParaRPr lang="en-US"/>
          </a:p>
        </p:txBody>
      </p:sp>
      <p:sp>
        <p:nvSpPr>
          <p:cNvPr id="15" name="arrow"/>
          <p:cNvSpPr txBox="1"/>
          <p:nvPr/>
        </p:nvSpPr>
        <p:spPr>
          <a:xfrm>
            <a:off x="1574363" y="1133921"/>
            <a:ext cx="502920" cy="3218408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ctr" wrap="none"/>
          <a:lstStyle/>
          <a:p>
            <a:pPr algn="ctr"/>
            <a:r>
              <a:rPr lang="en-US" sz="2200" b="1" dirty="0">
                <a:solidFill>
                  <a:srgbClr val="111111"/>
                </a:solidFill>
                <a:latin typeface="Arial"/>
                <a:cs typeface="Arial"/>
              </a:rPr>
              <a:t>→</a:t>
            </a:r>
          </a:p>
        </p:txBody>
      </p:sp>
      <p:sp>
        <p:nvSpPr>
          <p:cNvPr id="16" name="arrow"/>
          <p:cNvSpPr txBox="1"/>
          <p:nvPr/>
        </p:nvSpPr>
        <p:spPr>
          <a:xfrm>
            <a:off x="3171289" y="1133921"/>
            <a:ext cx="502920" cy="3218408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ctr" wrap="none"/>
          <a:lstStyle/>
          <a:p>
            <a:pPr algn="ctr"/>
            <a:r>
              <a:rPr lang="en-US" sz="2200" b="1" dirty="0">
                <a:solidFill>
                  <a:srgbClr val="111111"/>
                </a:solidFill>
                <a:latin typeface="Arial"/>
                <a:cs typeface="Arial"/>
              </a:rPr>
              <a:t>→</a:t>
            </a:r>
          </a:p>
        </p:txBody>
      </p:sp>
      <p:sp>
        <p:nvSpPr>
          <p:cNvPr id="17" name="arrow"/>
          <p:cNvSpPr txBox="1"/>
          <p:nvPr/>
        </p:nvSpPr>
        <p:spPr>
          <a:xfrm>
            <a:off x="4787265" y="1133921"/>
            <a:ext cx="502920" cy="3218408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ctr" wrap="none"/>
          <a:lstStyle/>
          <a:p>
            <a:pPr algn="ctr"/>
            <a:r>
              <a:rPr lang="en-US" sz="2200" b="1" dirty="0">
                <a:solidFill>
                  <a:srgbClr val="111111"/>
                </a:solidFill>
                <a:latin typeface="Arial"/>
                <a:cs typeface="Arial"/>
              </a:rPr>
              <a:t>→</a:t>
            </a:r>
          </a:p>
        </p:txBody>
      </p:sp>
      <p:sp>
        <p:nvSpPr>
          <p:cNvPr id="18" name="arrow"/>
          <p:cNvSpPr txBox="1"/>
          <p:nvPr/>
        </p:nvSpPr>
        <p:spPr>
          <a:xfrm>
            <a:off x="6384191" y="1133921"/>
            <a:ext cx="502920" cy="3218408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ctr" wrap="none"/>
          <a:lstStyle/>
          <a:p>
            <a:pPr algn="ctr"/>
            <a:r>
              <a:rPr lang="en-US" sz="2200" b="1" dirty="0">
                <a:solidFill>
                  <a:srgbClr val="111111"/>
                </a:solidFill>
                <a:latin typeface="Arial"/>
                <a:cs typeface="Arial"/>
              </a:rPr>
              <a:t>→</a:t>
            </a:r>
          </a:p>
        </p:txBody>
      </p:sp>
      <p:sp>
        <p:nvSpPr>
          <p:cNvPr id="19" name="arrow"/>
          <p:cNvSpPr txBox="1"/>
          <p:nvPr/>
        </p:nvSpPr>
        <p:spPr>
          <a:xfrm>
            <a:off x="7981117" y="1133921"/>
            <a:ext cx="502920" cy="3218408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ctr" wrap="none"/>
          <a:lstStyle/>
          <a:p>
            <a:pPr algn="ctr"/>
            <a:r>
              <a:rPr lang="en-US" sz="2200" b="1" dirty="0">
                <a:solidFill>
                  <a:srgbClr val="111111"/>
                </a:solidFill>
                <a:latin typeface="Arial"/>
                <a:cs typeface="Arial"/>
              </a:rPr>
              <a:t>→</a:t>
            </a:r>
          </a:p>
        </p:txBody>
      </p:sp>
      <p:cxnSp>
        <p:nvCxnSpPr>
          <p:cNvPr id="20" name="rule"/>
          <p:cNvCxnSpPr/>
          <p:nvPr/>
        </p:nvCxnSpPr>
        <p:spPr>
          <a:xfrm>
            <a:off x="420886" y="6949083"/>
            <a:ext cx="9216628" cy="0"/>
          </a:xfrm>
          <a:prstGeom prst="line">
            <a:avLst/>
          </a:prstGeom>
          <a:ln w="9525">
            <a:solidFill>
              <a:srgbClr val="111111"/>
            </a:solidFill>
          </a:ln>
        </p:spPr>
      </p:cxnSp>
      <p:sp>
        <p:nvSpPr>
          <p:cNvPr id="21" name="label"/>
          <p:cNvSpPr txBox="1"/>
          <p:nvPr/>
        </p:nvSpPr>
        <p:spPr>
          <a:xfrm>
            <a:off x="420886" y="7024688"/>
            <a:ext cx="2204704" cy="39776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800" b="0" dirty="0">
                <a:solidFill>
                  <a:srgbClr val="111111"/>
                </a:solidFill>
                <a:latin typeface="Arial"/>
                <a:cs typeface="Arial"/>
              </a:rPr>
              <a:t>Sources Used: 1.________________ 2.________________ 3.________________</a:t>
            </a:r>
          </a:p>
        </p:txBody>
      </p:sp>
      <p:sp>
        <p:nvSpPr>
          <p:cNvPr id="22" name="label"/>
          <p:cNvSpPr txBox="1"/>
          <p:nvPr/>
        </p:nvSpPr>
        <p:spPr>
          <a:xfrm>
            <a:off x="2680395" y="7074247"/>
            <a:ext cx="4282494" cy="29864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800" b="0" dirty="0">
                <a:solidFill>
                  <a:srgbClr val="111111"/>
                </a:solidFill>
                <a:latin typeface="Arial"/>
                <a:cs typeface="Arial"/>
              </a:rPr>
              <a:t>TEKS Skill Focus: Grades 6-8: research, chronology, cause/effect, comparison, historical context, perspective, source evaluation, visual communication.</a:t>
            </a:r>
          </a:p>
        </p:txBody>
      </p:sp>
      <p:sp>
        <p:nvSpPr>
          <p:cNvPr id="23" name="label"/>
          <p:cNvSpPr txBox="1"/>
          <p:nvPr/>
        </p:nvSpPr>
        <p:spPr>
          <a:xfrm>
            <a:off x="7017693" y="7144345"/>
            <a:ext cx="2656397" cy="158448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710" b="0" dirty="0">
                <a:solidFill>
                  <a:srgbClr val="111111"/>
                </a:solidFill>
                <a:latin typeface="Arial"/>
                <a:cs typeface="Arial"/>
              </a:rPr>
              <a:t>CC-BY-NC TCEA.org by Miguel Guhlin (mguhlin.org)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abel"/>
          <p:cNvSpPr txBox="1"/>
          <p:nvPr/>
        </p:nvSpPr>
        <p:spPr>
          <a:xfrm>
            <a:off x="420886" y="402580"/>
            <a:ext cx="2314986" cy="652260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950" b="0" dirty="0">
                <a:solidFill>
                  <a:srgbClr val="111111"/>
                </a:solidFill>
                <a:latin typeface="Arial"/>
                <a:cs typeface="Arial"/>
              </a:rPr>
              <a:t>Name: ___________________</a:t>
            </a:r>
            <a:br/>
            <a:r>
              <a:rPr lang="en-US" sz="950" b="0" dirty="0">
                <a:solidFill>
                  <a:srgbClr val="111111"/>
                </a:solidFill>
                <a:latin typeface="Arial"/>
                <a:cs typeface="Arial"/>
              </a:rPr>
              <a:t>Date: __________ Class/Period: __________</a:t>
            </a:r>
          </a:p>
        </p:txBody>
      </p:sp>
      <p:sp>
        <p:nvSpPr>
          <p:cNvPr id="3" name="label"/>
          <p:cNvSpPr txBox="1"/>
          <p:nvPr/>
        </p:nvSpPr>
        <p:spPr>
          <a:xfrm>
            <a:off x="2845594" y="571351"/>
            <a:ext cx="4213735" cy="32156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ctr"/>
            <a:r>
              <a:rPr lang="en-US" sz="2000" b="1" dirty="0">
                <a:solidFill>
                  <a:srgbClr val="111111"/>
                </a:solidFill>
                <a:latin typeface="Arial"/>
                <a:cs typeface="Arial"/>
              </a:rPr>
              <a:t>Geography of an Event</a:t>
            </a:r>
          </a:p>
        </p:txBody>
      </p:sp>
      <p:sp>
        <p:nvSpPr>
          <p:cNvPr id="4" name="label"/>
          <p:cNvSpPr txBox="1"/>
          <p:nvPr/>
        </p:nvSpPr>
        <p:spPr>
          <a:xfrm>
            <a:off x="2845594" y="866626"/>
            <a:ext cx="4213735" cy="18821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ctr"/>
            <a:r>
              <a:rPr lang="en-US" sz="900" b="0" dirty="0">
                <a:solidFill>
                  <a:srgbClr val="111111"/>
                </a:solidFill>
                <a:latin typeface="Arial"/>
                <a:cs typeface="Arial"/>
              </a:rPr>
              <a:t>Grade Band: 6-8</a:t>
            </a:r>
          </a:p>
        </p:txBody>
      </p:sp>
      <p:sp>
        <p:nvSpPr>
          <p:cNvPr id="5" name="label"/>
          <p:cNvSpPr txBox="1"/>
          <p:nvPr/>
        </p:nvSpPr>
        <p:spPr>
          <a:xfrm>
            <a:off x="7169051" y="853678"/>
            <a:ext cx="2505039" cy="201162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1000" b="0" dirty="0">
                <a:solidFill>
                  <a:srgbClr val="111111"/>
                </a:solidFill>
                <a:latin typeface="Arial"/>
                <a:cs typeface="Arial"/>
              </a:rPr>
              <a:t>Topic / Event: _____________________</a:t>
            </a:r>
          </a:p>
        </p:txBody>
      </p:sp>
      <p:cxnSp>
        <p:nvCxnSpPr>
          <p:cNvPr id="6" name="rule"/>
          <p:cNvCxnSpPr/>
          <p:nvPr/>
        </p:nvCxnSpPr>
        <p:spPr>
          <a:xfrm>
            <a:off x="420886" y="1042541"/>
            <a:ext cx="9216628" cy="0"/>
          </a:xfrm>
          <a:prstGeom prst="line">
            <a:avLst/>
          </a:prstGeom>
          <a:ln w="28575">
            <a:solidFill>
              <a:srgbClr val="111111"/>
            </a:solidFill>
          </a:ln>
        </p:spPr>
      </p:cxnSp>
      <p:sp>
        <p:nvSpPr>
          <p:cNvPr id="7" name="Physical Geography"/>
          <p:cNvSpPr/>
          <p:nvPr/>
        </p:nvSpPr>
        <p:spPr>
          <a:xfrm>
            <a:off x="420886" y="1133921"/>
            <a:ext cx="3127623" cy="2065734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Physical Geography</a:t>
            </a:r>
          </a:p>
          <a:p>
            <a:pPr algn="l"/>
            <a:endParaRPr lang="en-US"/>
          </a:p>
        </p:txBody>
      </p:sp>
      <p:sp>
        <p:nvSpPr>
          <p:cNvPr id="8" name="The Event"/>
          <p:cNvSpPr/>
          <p:nvPr/>
        </p:nvSpPr>
        <p:spPr>
          <a:xfrm>
            <a:off x="3621584" y="1133921"/>
            <a:ext cx="2815084" cy="4204543"/>
          </a:xfrm>
          <a:prstGeom prst="ellipse">
            <a:avLst>
              <a:gd name="adj" fmla="val 14000"/>
            </a:avLst>
          </a:prstGeom>
          <a:noFill/>
          <a:ln w="38100" cap="flat">
            <a:solidFill>
              <a:srgbClr val="111111"/>
            </a:solidFill>
          </a:ln>
        </p:spPr>
        <p:txBody>
          <a:bodyPr lIns="45720" tIns="27432" rIns="45720" bIns="27432" anchor="ctr" wrap="square"/>
          <a:lstStyle/>
          <a:p>
            <a:pPr algn="ctr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The Event</a:t>
            </a:r>
          </a:p>
        </p:txBody>
      </p:sp>
      <p:sp>
        <p:nvSpPr>
          <p:cNvPr id="9" name="Human Geography"/>
          <p:cNvSpPr/>
          <p:nvPr/>
        </p:nvSpPr>
        <p:spPr>
          <a:xfrm>
            <a:off x="6509742" y="1133921"/>
            <a:ext cx="3127623" cy="2065734"/>
          </a:xfrm>
          <a:prstGeom prst="roundRect">
            <a:avLst>
              <a:gd name="adj" fmla="val 14000"/>
            </a:avLst>
          </a:prstGeom>
          <a:noFill/>
          <a:ln w="3429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Human Geography</a:t>
            </a:r>
          </a:p>
          <a:p>
            <a:pPr algn="l"/>
            <a:endParaRPr lang="en-US"/>
          </a:p>
        </p:txBody>
      </p:sp>
      <p:sp>
        <p:nvSpPr>
          <p:cNvPr id="10" name="Resources"/>
          <p:cNvSpPr/>
          <p:nvPr/>
        </p:nvSpPr>
        <p:spPr>
          <a:xfrm>
            <a:off x="420886" y="3272730"/>
            <a:ext cx="3127623" cy="2065734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Resources</a:t>
            </a:r>
          </a:p>
          <a:p>
            <a:pPr algn="l"/>
            <a:endParaRPr lang="en-US"/>
          </a:p>
        </p:txBody>
      </p:sp>
      <p:sp>
        <p:nvSpPr>
          <p:cNvPr id="11" name="Movement / Routes"/>
          <p:cNvSpPr/>
          <p:nvPr/>
        </p:nvSpPr>
        <p:spPr>
          <a:xfrm>
            <a:off x="6509742" y="3272730"/>
            <a:ext cx="3127623" cy="2065734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Movement / Routes</a:t>
            </a:r>
          </a:p>
          <a:p>
            <a:pPr algn="l"/>
            <a:endParaRPr lang="en-US"/>
          </a:p>
        </p:txBody>
      </p:sp>
      <p:sp>
        <p:nvSpPr>
          <p:cNvPr id="12" name="Why did location matter?"/>
          <p:cNvSpPr/>
          <p:nvPr/>
        </p:nvSpPr>
        <p:spPr>
          <a:xfrm>
            <a:off x="420886" y="5411539"/>
            <a:ext cx="4562475" cy="1446014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Why did location matter?</a:t>
            </a:r>
          </a:p>
          <a:p>
            <a:pPr algn="l"/>
            <a:endParaRPr lang="en-US"/>
          </a:p>
        </p:txBody>
      </p:sp>
      <p:sp>
        <p:nvSpPr>
          <p:cNvPr id="13" name="Geographic Effect"/>
          <p:cNvSpPr/>
          <p:nvPr/>
        </p:nvSpPr>
        <p:spPr>
          <a:xfrm>
            <a:off x="5074741" y="5411539"/>
            <a:ext cx="4562624" cy="1446014"/>
          </a:xfrm>
          <a:prstGeom prst="roundRect">
            <a:avLst>
              <a:gd name="adj" fmla="val 14000"/>
            </a:avLst>
          </a:prstGeom>
          <a:noFill/>
          <a:ln w="3429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Geographic Effect</a:t>
            </a:r>
          </a:p>
          <a:p>
            <a:pPr algn="l"/>
            <a:endParaRPr lang="en-US"/>
          </a:p>
        </p:txBody>
      </p:sp>
      <p:cxnSp>
        <p:nvCxnSpPr>
          <p:cNvPr id="14" name="rule"/>
          <p:cNvCxnSpPr/>
          <p:nvPr/>
        </p:nvCxnSpPr>
        <p:spPr>
          <a:xfrm>
            <a:off x="420886" y="6949083"/>
            <a:ext cx="9216628" cy="0"/>
          </a:xfrm>
          <a:prstGeom prst="line">
            <a:avLst/>
          </a:prstGeom>
          <a:ln w="9525">
            <a:solidFill>
              <a:srgbClr val="111111"/>
            </a:solidFill>
          </a:ln>
        </p:spPr>
      </p:cxnSp>
      <p:sp>
        <p:nvSpPr>
          <p:cNvPr id="15" name="label"/>
          <p:cNvSpPr txBox="1"/>
          <p:nvPr/>
        </p:nvSpPr>
        <p:spPr>
          <a:xfrm>
            <a:off x="420886" y="7024688"/>
            <a:ext cx="2204704" cy="39776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800" b="0" dirty="0">
                <a:solidFill>
                  <a:srgbClr val="111111"/>
                </a:solidFill>
                <a:latin typeface="Arial"/>
                <a:cs typeface="Arial"/>
              </a:rPr>
              <a:t>Sources Used: 1.________________ 2.________________ 3.________________</a:t>
            </a:r>
          </a:p>
        </p:txBody>
      </p:sp>
      <p:sp>
        <p:nvSpPr>
          <p:cNvPr id="16" name="label"/>
          <p:cNvSpPr txBox="1"/>
          <p:nvPr/>
        </p:nvSpPr>
        <p:spPr>
          <a:xfrm>
            <a:off x="2680395" y="7074247"/>
            <a:ext cx="4282494" cy="29864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800" b="0" dirty="0">
                <a:solidFill>
                  <a:srgbClr val="111111"/>
                </a:solidFill>
                <a:latin typeface="Arial"/>
                <a:cs typeface="Arial"/>
              </a:rPr>
              <a:t>TEKS Skill Focus: Grades 6-8: research, chronology, cause/effect, comparison, historical context, perspective, source evaluation, visual communication.</a:t>
            </a:r>
          </a:p>
        </p:txBody>
      </p:sp>
      <p:sp>
        <p:nvSpPr>
          <p:cNvPr id="17" name="label"/>
          <p:cNvSpPr txBox="1"/>
          <p:nvPr/>
        </p:nvSpPr>
        <p:spPr>
          <a:xfrm>
            <a:off x="7017693" y="7144345"/>
            <a:ext cx="2656397" cy="158448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710" b="0" dirty="0">
                <a:solidFill>
                  <a:srgbClr val="111111"/>
                </a:solidFill>
                <a:latin typeface="Arial"/>
                <a:cs typeface="Arial"/>
              </a:rPr>
              <a:t>CC-BY-NC TCEA.org by Miguel Guhlin (mguhlin.org)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abel"/>
          <p:cNvSpPr txBox="1"/>
          <p:nvPr/>
        </p:nvSpPr>
        <p:spPr>
          <a:xfrm>
            <a:off x="420886" y="402580"/>
            <a:ext cx="2314986" cy="652260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950" b="0" dirty="0">
                <a:solidFill>
                  <a:srgbClr val="111111"/>
                </a:solidFill>
                <a:latin typeface="Arial"/>
                <a:cs typeface="Arial"/>
              </a:rPr>
              <a:t>Name: ___________________</a:t>
            </a:r>
            <a:br/>
            <a:r>
              <a:rPr lang="en-US" sz="950" b="0" dirty="0">
                <a:solidFill>
                  <a:srgbClr val="111111"/>
                </a:solidFill>
                <a:latin typeface="Arial"/>
                <a:cs typeface="Arial"/>
              </a:rPr>
              <a:t>Date: __________ Class/Period: __________</a:t>
            </a:r>
          </a:p>
        </p:txBody>
      </p:sp>
      <p:sp>
        <p:nvSpPr>
          <p:cNvPr id="3" name="label"/>
          <p:cNvSpPr txBox="1"/>
          <p:nvPr/>
        </p:nvSpPr>
        <p:spPr>
          <a:xfrm>
            <a:off x="2845594" y="571351"/>
            <a:ext cx="4213735" cy="32156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ctr"/>
            <a:r>
              <a:rPr lang="en-US" sz="2000" b="1" dirty="0">
                <a:solidFill>
                  <a:srgbClr val="111111"/>
                </a:solidFill>
                <a:latin typeface="Arial"/>
                <a:cs typeface="Arial"/>
              </a:rPr>
              <a:t>Event Context Map</a:t>
            </a:r>
          </a:p>
        </p:txBody>
      </p:sp>
      <p:sp>
        <p:nvSpPr>
          <p:cNvPr id="4" name="label"/>
          <p:cNvSpPr txBox="1"/>
          <p:nvPr/>
        </p:nvSpPr>
        <p:spPr>
          <a:xfrm>
            <a:off x="2845594" y="866626"/>
            <a:ext cx="4213735" cy="18821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ctr"/>
            <a:r>
              <a:rPr lang="en-US" sz="900" b="0" dirty="0">
                <a:solidFill>
                  <a:srgbClr val="111111"/>
                </a:solidFill>
                <a:latin typeface="Arial"/>
                <a:cs typeface="Arial"/>
              </a:rPr>
              <a:t>Grade Band: 9-12</a:t>
            </a:r>
          </a:p>
        </p:txBody>
      </p:sp>
      <p:sp>
        <p:nvSpPr>
          <p:cNvPr id="5" name="label"/>
          <p:cNvSpPr txBox="1"/>
          <p:nvPr/>
        </p:nvSpPr>
        <p:spPr>
          <a:xfrm>
            <a:off x="7169051" y="853678"/>
            <a:ext cx="2505039" cy="201162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1000" b="0" dirty="0">
                <a:solidFill>
                  <a:srgbClr val="111111"/>
                </a:solidFill>
                <a:latin typeface="Arial"/>
                <a:cs typeface="Arial"/>
              </a:rPr>
              <a:t>Topic / Event: _____________________</a:t>
            </a:r>
          </a:p>
        </p:txBody>
      </p:sp>
      <p:cxnSp>
        <p:nvCxnSpPr>
          <p:cNvPr id="6" name="rule"/>
          <p:cNvCxnSpPr/>
          <p:nvPr/>
        </p:nvCxnSpPr>
        <p:spPr>
          <a:xfrm>
            <a:off x="420886" y="1042541"/>
            <a:ext cx="9216628" cy="0"/>
          </a:xfrm>
          <a:prstGeom prst="line">
            <a:avLst/>
          </a:prstGeom>
          <a:ln w="28575">
            <a:solidFill>
              <a:srgbClr val="111111"/>
            </a:solidFill>
          </a:ln>
        </p:spPr>
      </p:cxnSp>
      <p:sp>
        <p:nvSpPr>
          <p:cNvPr id="7" name="Historical Context"/>
          <p:cNvSpPr/>
          <p:nvPr/>
        </p:nvSpPr>
        <p:spPr>
          <a:xfrm>
            <a:off x="420886" y="1133921"/>
            <a:ext cx="2879378" cy="1859161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Historical Context</a:t>
            </a:r>
          </a:p>
          <a:p>
            <a:pPr algn="l"/>
            <a:endParaRPr lang="en-US"/>
          </a:p>
        </p:txBody>
      </p:sp>
      <p:sp>
        <p:nvSpPr>
          <p:cNvPr id="8" name="Long-Term Causes"/>
          <p:cNvSpPr/>
          <p:nvPr/>
        </p:nvSpPr>
        <p:spPr>
          <a:xfrm>
            <a:off x="3373338" y="1133921"/>
            <a:ext cx="3311575" cy="1859161"/>
          </a:xfrm>
          <a:prstGeom prst="roundRect">
            <a:avLst>
              <a:gd name="adj" fmla="val 14000"/>
            </a:avLst>
          </a:prstGeom>
          <a:noFill/>
          <a:ln w="3429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Long-Term Causes</a:t>
            </a:r>
          </a:p>
          <a:p>
            <a:pPr algn="l"/>
            <a:endParaRPr lang="en-US"/>
          </a:p>
        </p:txBody>
      </p:sp>
      <p:sp>
        <p:nvSpPr>
          <p:cNvPr id="9" name="Immediate Cause / Trigger"/>
          <p:cNvSpPr/>
          <p:nvPr/>
        </p:nvSpPr>
        <p:spPr>
          <a:xfrm>
            <a:off x="6757988" y="1133921"/>
            <a:ext cx="2879378" cy="1859161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Immediate Cause / Trigger</a:t>
            </a:r>
          </a:p>
          <a:p>
            <a:pPr algn="l"/>
            <a:endParaRPr lang="en-US"/>
          </a:p>
        </p:txBody>
      </p:sp>
      <p:sp>
        <p:nvSpPr>
          <p:cNvPr id="10" name="Key People / Groups"/>
          <p:cNvSpPr/>
          <p:nvPr/>
        </p:nvSpPr>
        <p:spPr>
          <a:xfrm>
            <a:off x="420886" y="3066157"/>
            <a:ext cx="2879378" cy="1859161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Key People / Groups</a:t>
            </a:r>
          </a:p>
          <a:p>
            <a:pPr algn="l"/>
            <a:endParaRPr lang="en-US"/>
          </a:p>
        </p:txBody>
      </p:sp>
      <p:sp>
        <p:nvSpPr>
          <p:cNvPr id="11" name="What happened?"/>
          <p:cNvSpPr/>
          <p:nvPr/>
        </p:nvSpPr>
        <p:spPr>
          <a:xfrm>
            <a:off x="6757988" y="3066157"/>
            <a:ext cx="2879378" cy="1859161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What happened?</a:t>
            </a:r>
          </a:p>
          <a:p>
            <a:pPr algn="l"/>
            <a:endParaRPr lang="en-US"/>
          </a:p>
        </p:txBody>
      </p:sp>
      <p:sp>
        <p:nvSpPr>
          <p:cNvPr id="12" name="The Event"/>
          <p:cNvSpPr/>
          <p:nvPr/>
        </p:nvSpPr>
        <p:spPr>
          <a:xfrm>
            <a:off x="3373338" y="3066157"/>
            <a:ext cx="3311575" cy="1859161"/>
          </a:xfrm>
          <a:prstGeom prst="roundRect">
            <a:avLst>
              <a:gd name="adj" fmla="val 6000"/>
            </a:avLst>
          </a:prstGeom>
          <a:noFill/>
          <a:ln w="28575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ctr"/>
            <a:r>
              <a:rPr lang="en-US" sz="900" b="1" dirty="0">
                <a:solidFill>
                  <a:srgbClr val="111111"/>
                </a:solidFill>
                <a:latin typeface="Arial"/>
                <a:cs typeface="Arial"/>
              </a:rPr>
              <a:t>The Event</a:t>
            </a:r>
          </a:p>
          <a:p>
            <a:pPr algn="ctr"/>
            <a:r>
              <a:rPr lang="en-US" sz="900" b="0" dirty="0">
                <a:solidFill>
                  <a:srgbClr val="111111"/>
                </a:solidFill>
                <a:latin typeface="Arial"/>
                <a:cs typeface="Arial"/>
              </a:rPr>
              <a:t>________________</a:t>
            </a:r>
          </a:p>
        </p:txBody>
      </p:sp>
      <p:sp>
        <p:nvSpPr>
          <p:cNvPr id="13" name="Immediate Outcome"/>
          <p:cNvSpPr/>
          <p:nvPr/>
        </p:nvSpPr>
        <p:spPr>
          <a:xfrm>
            <a:off x="420886" y="4998393"/>
            <a:ext cx="2879378" cy="1859161"/>
          </a:xfrm>
          <a:prstGeom prst="roundRect">
            <a:avLst>
              <a:gd name="adj" fmla="val 14000"/>
            </a:avLst>
          </a:prstGeom>
          <a:noFill/>
          <a:ln w="3429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Immediate Outcome</a:t>
            </a:r>
          </a:p>
          <a:p>
            <a:pPr algn="l"/>
            <a:endParaRPr lang="en-US"/>
          </a:p>
        </p:txBody>
      </p:sp>
      <p:sp>
        <p:nvSpPr>
          <p:cNvPr id="14" name="Long-Term Outcome"/>
          <p:cNvSpPr/>
          <p:nvPr/>
        </p:nvSpPr>
        <p:spPr>
          <a:xfrm>
            <a:off x="3373338" y="4998393"/>
            <a:ext cx="3311575" cy="1859161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Long-Term Outcome</a:t>
            </a:r>
          </a:p>
          <a:p>
            <a:pPr algn="l"/>
            <a:endParaRPr lang="en-US"/>
          </a:p>
        </p:txBody>
      </p:sp>
      <p:sp>
        <p:nvSpPr>
          <p:cNvPr id="15" name="Historical Significance"/>
          <p:cNvSpPr/>
          <p:nvPr/>
        </p:nvSpPr>
        <p:spPr>
          <a:xfrm>
            <a:off x="6757988" y="4998393"/>
            <a:ext cx="2879378" cy="1859161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Historical Significance</a:t>
            </a:r>
          </a:p>
          <a:p>
            <a:pPr algn="l"/>
            <a:endParaRPr lang="en-US"/>
          </a:p>
        </p:txBody>
      </p:sp>
      <p:cxnSp>
        <p:nvCxnSpPr>
          <p:cNvPr id="16" name="rule"/>
          <p:cNvCxnSpPr/>
          <p:nvPr/>
        </p:nvCxnSpPr>
        <p:spPr>
          <a:xfrm>
            <a:off x="420886" y="6949083"/>
            <a:ext cx="9216628" cy="0"/>
          </a:xfrm>
          <a:prstGeom prst="line">
            <a:avLst/>
          </a:prstGeom>
          <a:ln w="9525">
            <a:solidFill>
              <a:srgbClr val="111111"/>
            </a:solidFill>
          </a:ln>
        </p:spPr>
      </p:cxnSp>
      <p:sp>
        <p:nvSpPr>
          <p:cNvPr id="17" name="label"/>
          <p:cNvSpPr txBox="1"/>
          <p:nvPr/>
        </p:nvSpPr>
        <p:spPr>
          <a:xfrm>
            <a:off x="420886" y="7024688"/>
            <a:ext cx="2204704" cy="39776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800" b="0" dirty="0">
                <a:solidFill>
                  <a:srgbClr val="111111"/>
                </a:solidFill>
                <a:latin typeface="Arial"/>
                <a:cs typeface="Arial"/>
              </a:rPr>
              <a:t>Sources Used: 1.________________ 2.________________ 3.________________</a:t>
            </a:r>
          </a:p>
        </p:txBody>
      </p:sp>
      <p:sp>
        <p:nvSpPr>
          <p:cNvPr id="18" name="label"/>
          <p:cNvSpPr txBox="1"/>
          <p:nvPr/>
        </p:nvSpPr>
        <p:spPr>
          <a:xfrm>
            <a:off x="2680395" y="7074247"/>
            <a:ext cx="4282494" cy="29864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800" b="0" dirty="0">
                <a:solidFill>
                  <a:srgbClr val="111111"/>
                </a:solidFill>
                <a:latin typeface="Arial"/>
                <a:cs typeface="Arial"/>
              </a:rPr>
              <a:t>TEKS Skill Focus: Grades 9-12: historical inquiry, chronology, causation, perspective, source evaluation, claims/evidence, geographic interpretation, visual communication.</a:t>
            </a:r>
          </a:p>
        </p:txBody>
      </p:sp>
      <p:sp>
        <p:nvSpPr>
          <p:cNvPr id="19" name="label"/>
          <p:cNvSpPr txBox="1"/>
          <p:nvPr/>
        </p:nvSpPr>
        <p:spPr>
          <a:xfrm>
            <a:off x="7017693" y="7144345"/>
            <a:ext cx="2656397" cy="158448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710" b="0" dirty="0">
                <a:solidFill>
                  <a:srgbClr val="111111"/>
                </a:solidFill>
                <a:latin typeface="Arial"/>
                <a:cs typeface="Arial"/>
              </a:rPr>
              <a:t>CC-BY-NC TCEA.org by Miguel Guhlin (mguhlin.org)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abel"/>
          <p:cNvSpPr txBox="1"/>
          <p:nvPr/>
        </p:nvSpPr>
        <p:spPr>
          <a:xfrm>
            <a:off x="420886" y="402580"/>
            <a:ext cx="2314986" cy="652260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950" b="0" dirty="0">
                <a:solidFill>
                  <a:srgbClr val="111111"/>
                </a:solidFill>
                <a:latin typeface="Arial"/>
                <a:cs typeface="Arial"/>
              </a:rPr>
              <a:t>Name: ___________________</a:t>
            </a:r>
            <a:br/>
            <a:r>
              <a:rPr lang="en-US" sz="950" b="0" dirty="0">
                <a:solidFill>
                  <a:srgbClr val="111111"/>
                </a:solidFill>
                <a:latin typeface="Arial"/>
                <a:cs typeface="Arial"/>
              </a:rPr>
              <a:t>Date: __________ Class/Period: __________</a:t>
            </a:r>
          </a:p>
        </p:txBody>
      </p:sp>
      <p:sp>
        <p:nvSpPr>
          <p:cNvPr id="3" name="label"/>
          <p:cNvSpPr txBox="1"/>
          <p:nvPr/>
        </p:nvSpPr>
        <p:spPr>
          <a:xfrm>
            <a:off x="2845594" y="571351"/>
            <a:ext cx="4213735" cy="32156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ctr"/>
            <a:r>
              <a:rPr lang="en-US" sz="2000" b="1" dirty="0">
                <a:solidFill>
                  <a:srgbClr val="111111"/>
                </a:solidFill>
                <a:latin typeface="Arial"/>
                <a:cs typeface="Arial"/>
              </a:rPr>
              <a:t>Cause Ranking Map</a:t>
            </a:r>
          </a:p>
        </p:txBody>
      </p:sp>
      <p:sp>
        <p:nvSpPr>
          <p:cNvPr id="4" name="label"/>
          <p:cNvSpPr txBox="1"/>
          <p:nvPr/>
        </p:nvSpPr>
        <p:spPr>
          <a:xfrm>
            <a:off x="2845594" y="866626"/>
            <a:ext cx="4213735" cy="18821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ctr"/>
            <a:r>
              <a:rPr lang="en-US" sz="900" b="0" dirty="0">
                <a:solidFill>
                  <a:srgbClr val="111111"/>
                </a:solidFill>
                <a:latin typeface="Arial"/>
                <a:cs typeface="Arial"/>
              </a:rPr>
              <a:t>Grade Band: 9-12</a:t>
            </a:r>
          </a:p>
        </p:txBody>
      </p:sp>
      <p:sp>
        <p:nvSpPr>
          <p:cNvPr id="5" name="label"/>
          <p:cNvSpPr txBox="1"/>
          <p:nvPr/>
        </p:nvSpPr>
        <p:spPr>
          <a:xfrm>
            <a:off x="7169051" y="853678"/>
            <a:ext cx="2505039" cy="201162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1000" b="0" dirty="0">
                <a:solidFill>
                  <a:srgbClr val="111111"/>
                </a:solidFill>
                <a:latin typeface="Arial"/>
                <a:cs typeface="Arial"/>
              </a:rPr>
              <a:t>Topic / Event: _____________________</a:t>
            </a:r>
          </a:p>
        </p:txBody>
      </p:sp>
      <p:cxnSp>
        <p:nvCxnSpPr>
          <p:cNvPr id="6" name="rule"/>
          <p:cNvCxnSpPr/>
          <p:nvPr/>
        </p:nvCxnSpPr>
        <p:spPr>
          <a:xfrm>
            <a:off x="420886" y="1042541"/>
            <a:ext cx="9216628" cy="0"/>
          </a:xfrm>
          <a:prstGeom prst="line">
            <a:avLst/>
          </a:prstGeom>
          <a:ln w="28575">
            <a:solidFill>
              <a:srgbClr val="111111"/>
            </a:solidFill>
          </a:ln>
        </p:spPr>
      </p:cxnSp>
      <p:sp>
        <p:nvSpPr>
          <p:cNvPr id="7" name="Cause 1"/>
          <p:cNvSpPr/>
          <p:nvPr/>
        </p:nvSpPr>
        <p:spPr>
          <a:xfrm>
            <a:off x="420886" y="1133921"/>
            <a:ext cx="4567238" cy="2059037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Cause 1</a:t>
            </a:r>
          </a:p>
          <a:p>
            <a:pPr algn="l"/>
            <a:endParaRPr lang="en-US"/>
          </a:p>
        </p:txBody>
      </p:sp>
      <p:sp>
        <p:nvSpPr>
          <p:cNvPr id="8" name="Cause 2"/>
          <p:cNvSpPr/>
          <p:nvPr/>
        </p:nvSpPr>
        <p:spPr>
          <a:xfrm>
            <a:off x="5070277" y="1133921"/>
            <a:ext cx="4567238" cy="2059037"/>
          </a:xfrm>
          <a:prstGeom prst="roundRect">
            <a:avLst>
              <a:gd name="adj" fmla="val 14000"/>
            </a:avLst>
          </a:prstGeom>
          <a:noFill/>
          <a:ln w="3429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Cause 2</a:t>
            </a:r>
          </a:p>
          <a:p>
            <a:pPr algn="l"/>
            <a:endParaRPr lang="en-US"/>
          </a:p>
        </p:txBody>
      </p:sp>
      <p:sp>
        <p:nvSpPr>
          <p:cNvPr id="9" name="Cause 3"/>
          <p:cNvSpPr/>
          <p:nvPr/>
        </p:nvSpPr>
        <p:spPr>
          <a:xfrm>
            <a:off x="420886" y="3275112"/>
            <a:ext cx="4567238" cy="2059037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Cause 3</a:t>
            </a:r>
          </a:p>
          <a:p>
            <a:pPr algn="l"/>
            <a:endParaRPr lang="en-US"/>
          </a:p>
        </p:txBody>
      </p:sp>
      <p:sp>
        <p:nvSpPr>
          <p:cNvPr id="10" name="Cause 4"/>
          <p:cNvSpPr/>
          <p:nvPr/>
        </p:nvSpPr>
        <p:spPr>
          <a:xfrm>
            <a:off x="5070277" y="3275112"/>
            <a:ext cx="4567238" cy="2059037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Cause 4</a:t>
            </a:r>
          </a:p>
          <a:p>
            <a:pPr algn="l"/>
            <a:endParaRPr lang="en-US"/>
          </a:p>
        </p:txBody>
      </p:sp>
      <p:sp>
        <p:nvSpPr>
          <p:cNvPr id="11" name="Rank the causes 1-4"/>
          <p:cNvSpPr/>
          <p:nvPr/>
        </p:nvSpPr>
        <p:spPr>
          <a:xfrm>
            <a:off x="420886" y="5416302"/>
            <a:ext cx="4562624" cy="1441252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Rank the causes 1-4</a:t>
            </a:r>
          </a:p>
          <a:p>
            <a:pPr algn="l"/>
            <a:endParaRPr lang="en-US"/>
          </a:p>
        </p:txBody>
      </p:sp>
      <p:sp>
        <p:nvSpPr>
          <p:cNvPr id="12" name="Most Important Cause"/>
          <p:cNvSpPr/>
          <p:nvPr/>
        </p:nvSpPr>
        <p:spPr>
          <a:xfrm>
            <a:off x="5074890" y="5416302"/>
            <a:ext cx="4562624" cy="1441252"/>
          </a:xfrm>
          <a:prstGeom prst="roundRect">
            <a:avLst>
              <a:gd name="adj" fmla="val 14000"/>
            </a:avLst>
          </a:prstGeom>
          <a:noFill/>
          <a:ln w="3429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Most Important Cause</a:t>
            </a:r>
          </a:p>
          <a:p>
            <a:pPr algn="l"/>
            <a:endParaRPr lang="en-US"/>
          </a:p>
        </p:txBody>
      </p:sp>
      <p:cxnSp>
        <p:nvCxnSpPr>
          <p:cNvPr id="13" name="rule"/>
          <p:cNvCxnSpPr/>
          <p:nvPr/>
        </p:nvCxnSpPr>
        <p:spPr>
          <a:xfrm>
            <a:off x="420886" y="6949083"/>
            <a:ext cx="9216628" cy="0"/>
          </a:xfrm>
          <a:prstGeom prst="line">
            <a:avLst/>
          </a:prstGeom>
          <a:ln w="9525">
            <a:solidFill>
              <a:srgbClr val="111111"/>
            </a:solidFill>
          </a:ln>
        </p:spPr>
      </p:cxnSp>
      <p:sp>
        <p:nvSpPr>
          <p:cNvPr id="14" name="label"/>
          <p:cNvSpPr txBox="1"/>
          <p:nvPr/>
        </p:nvSpPr>
        <p:spPr>
          <a:xfrm>
            <a:off x="420886" y="7024688"/>
            <a:ext cx="2204704" cy="39776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800" b="0" dirty="0">
                <a:solidFill>
                  <a:srgbClr val="111111"/>
                </a:solidFill>
                <a:latin typeface="Arial"/>
                <a:cs typeface="Arial"/>
              </a:rPr>
              <a:t>Sources Used: 1.________________ 2.________________ 3.________________</a:t>
            </a:r>
          </a:p>
        </p:txBody>
      </p:sp>
      <p:sp>
        <p:nvSpPr>
          <p:cNvPr id="15" name="label"/>
          <p:cNvSpPr txBox="1"/>
          <p:nvPr/>
        </p:nvSpPr>
        <p:spPr>
          <a:xfrm>
            <a:off x="2680395" y="7074247"/>
            <a:ext cx="4282494" cy="29864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800" b="0" dirty="0">
                <a:solidFill>
                  <a:srgbClr val="111111"/>
                </a:solidFill>
                <a:latin typeface="Arial"/>
                <a:cs typeface="Arial"/>
              </a:rPr>
              <a:t>TEKS Skill Focus: Grades 9-12: historical inquiry, chronology, causation, perspective, source evaluation, claims/evidence, geographic interpretation, visual communication.</a:t>
            </a:r>
          </a:p>
        </p:txBody>
      </p:sp>
      <p:sp>
        <p:nvSpPr>
          <p:cNvPr id="16" name="label"/>
          <p:cNvSpPr txBox="1"/>
          <p:nvPr/>
        </p:nvSpPr>
        <p:spPr>
          <a:xfrm>
            <a:off x="7017693" y="7144345"/>
            <a:ext cx="2656397" cy="158448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710" b="0" dirty="0">
                <a:solidFill>
                  <a:srgbClr val="111111"/>
                </a:solidFill>
                <a:latin typeface="Arial"/>
                <a:cs typeface="Arial"/>
              </a:rPr>
              <a:t>CC-BY-NC TCEA.org by Miguel Guhlin (mguhlin.org)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abel"/>
          <p:cNvSpPr txBox="1"/>
          <p:nvPr/>
        </p:nvSpPr>
        <p:spPr>
          <a:xfrm>
            <a:off x="420886" y="402580"/>
            <a:ext cx="2314986" cy="652260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950" b="0" dirty="0">
                <a:solidFill>
                  <a:srgbClr val="111111"/>
                </a:solidFill>
                <a:latin typeface="Arial"/>
                <a:cs typeface="Arial"/>
              </a:rPr>
              <a:t>Name: ___________________</a:t>
            </a:r>
            <a:br/>
            <a:r>
              <a:rPr lang="en-US" sz="950" b="0" dirty="0">
                <a:solidFill>
                  <a:srgbClr val="111111"/>
                </a:solidFill>
                <a:latin typeface="Arial"/>
                <a:cs typeface="Arial"/>
              </a:rPr>
              <a:t>Date: __________ Class/Period: __________</a:t>
            </a:r>
          </a:p>
        </p:txBody>
      </p:sp>
      <p:sp>
        <p:nvSpPr>
          <p:cNvPr id="3" name="label"/>
          <p:cNvSpPr txBox="1"/>
          <p:nvPr/>
        </p:nvSpPr>
        <p:spPr>
          <a:xfrm>
            <a:off x="2845594" y="571351"/>
            <a:ext cx="4213735" cy="32156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ctr"/>
            <a:r>
              <a:rPr lang="en-US" sz="2000" b="1" dirty="0">
                <a:solidFill>
                  <a:srgbClr val="111111"/>
                </a:solidFill>
                <a:latin typeface="Arial"/>
                <a:cs typeface="Arial"/>
              </a:rPr>
              <a:t>Turning Point Analysis</a:t>
            </a:r>
          </a:p>
        </p:txBody>
      </p:sp>
      <p:sp>
        <p:nvSpPr>
          <p:cNvPr id="4" name="label"/>
          <p:cNvSpPr txBox="1"/>
          <p:nvPr/>
        </p:nvSpPr>
        <p:spPr>
          <a:xfrm>
            <a:off x="2845594" y="866626"/>
            <a:ext cx="4213735" cy="18821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ctr"/>
            <a:r>
              <a:rPr lang="en-US" sz="900" b="0" dirty="0">
                <a:solidFill>
                  <a:srgbClr val="111111"/>
                </a:solidFill>
                <a:latin typeface="Arial"/>
                <a:cs typeface="Arial"/>
              </a:rPr>
              <a:t>Grade Band: 9-12</a:t>
            </a:r>
          </a:p>
        </p:txBody>
      </p:sp>
      <p:sp>
        <p:nvSpPr>
          <p:cNvPr id="5" name="label"/>
          <p:cNvSpPr txBox="1"/>
          <p:nvPr/>
        </p:nvSpPr>
        <p:spPr>
          <a:xfrm>
            <a:off x="7169051" y="853678"/>
            <a:ext cx="2505039" cy="201162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1000" b="0" dirty="0">
                <a:solidFill>
                  <a:srgbClr val="111111"/>
                </a:solidFill>
                <a:latin typeface="Arial"/>
                <a:cs typeface="Arial"/>
              </a:rPr>
              <a:t>Topic / Event: _____________________</a:t>
            </a:r>
          </a:p>
        </p:txBody>
      </p:sp>
      <p:cxnSp>
        <p:nvCxnSpPr>
          <p:cNvPr id="6" name="rule"/>
          <p:cNvCxnSpPr/>
          <p:nvPr/>
        </p:nvCxnSpPr>
        <p:spPr>
          <a:xfrm>
            <a:off x="420886" y="1042541"/>
            <a:ext cx="9216628" cy="0"/>
          </a:xfrm>
          <a:prstGeom prst="line">
            <a:avLst/>
          </a:prstGeom>
          <a:ln w="28575">
            <a:solidFill>
              <a:srgbClr val="111111"/>
            </a:solidFill>
          </a:ln>
        </p:spPr>
      </p:cxnSp>
      <p:sp>
        <p:nvSpPr>
          <p:cNvPr id="7" name="Before"/>
          <p:cNvSpPr/>
          <p:nvPr/>
        </p:nvSpPr>
        <p:spPr>
          <a:xfrm>
            <a:off x="420886" y="1133921"/>
            <a:ext cx="3017341" cy="2059037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Before</a:t>
            </a:r>
          </a:p>
          <a:p>
            <a:pPr algn="l"/>
            <a:endParaRPr lang="en-US"/>
          </a:p>
        </p:txBody>
      </p:sp>
      <p:sp>
        <p:nvSpPr>
          <p:cNvPr id="8" name="The Event"/>
          <p:cNvSpPr/>
          <p:nvPr/>
        </p:nvSpPr>
        <p:spPr>
          <a:xfrm>
            <a:off x="3520380" y="1133921"/>
            <a:ext cx="3017490" cy="2059037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The Event</a:t>
            </a:r>
          </a:p>
          <a:p>
            <a:pPr algn="l"/>
            <a:endParaRPr lang="en-US"/>
          </a:p>
        </p:txBody>
      </p:sp>
      <p:sp>
        <p:nvSpPr>
          <p:cNvPr id="9" name="Immediate Change"/>
          <p:cNvSpPr/>
          <p:nvPr/>
        </p:nvSpPr>
        <p:spPr>
          <a:xfrm>
            <a:off x="6620024" y="1133921"/>
            <a:ext cx="3017341" cy="2059037"/>
          </a:xfrm>
          <a:prstGeom prst="roundRect">
            <a:avLst>
              <a:gd name="adj" fmla="val 14000"/>
            </a:avLst>
          </a:prstGeom>
          <a:noFill/>
          <a:ln w="3429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Immediate Change</a:t>
            </a:r>
          </a:p>
          <a:p>
            <a:pPr algn="l"/>
            <a:endParaRPr lang="en-US"/>
          </a:p>
        </p:txBody>
      </p:sp>
      <p:sp>
        <p:nvSpPr>
          <p:cNvPr id="10" name="Long-Term Change"/>
          <p:cNvSpPr/>
          <p:nvPr/>
        </p:nvSpPr>
        <p:spPr>
          <a:xfrm>
            <a:off x="420886" y="3275112"/>
            <a:ext cx="3017341" cy="2059037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Long-Term Change</a:t>
            </a:r>
          </a:p>
          <a:p>
            <a:pPr algn="l"/>
            <a:endParaRPr lang="en-US"/>
          </a:p>
        </p:txBody>
      </p:sp>
      <p:sp>
        <p:nvSpPr>
          <p:cNvPr id="11" name="What continued?"/>
          <p:cNvSpPr/>
          <p:nvPr/>
        </p:nvSpPr>
        <p:spPr>
          <a:xfrm>
            <a:off x="3520380" y="3275112"/>
            <a:ext cx="3017490" cy="2059037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What continued?</a:t>
            </a:r>
          </a:p>
          <a:p>
            <a:pPr algn="l"/>
            <a:endParaRPr lang="en-US"/>
          </a:p>
        </p:txBody>
      </p:sp>
      <p:sp>
        <p:nvSpPr>
          <p:cNvPr id="12" name="Was it truly a turning point?"/>
          <p:cNvSpPr/>
          <p:nvPr/>
        </p:nvSpPr>
        <p:spPr>
          <a:xfrm>
            <a:off x="6620024" y="3275112"/>
            <a:ext cx="3017341" cy="2059037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Was it truly a turning point?</a:t>
            </a:r>
          </a:p>
          <a:p>
            <a:pPr algn="l"/>
            <a:endParaRPr lang="en-US"/>
          </a:p>
        </p:txBody>
      </p:sp>
      <p:sp>
        <p:nvSpPr>
          <p:cNvPr id="13" name="Evidence"/>
          <p:cNvSpPr/>
          <p:nvPr/>
        </p:nvSpPr>
        <p:spPr>
          <a:xfrm>
            <a:off x="420886" y="5416302"/>
            <a:ext cx="9216479" cy="681484"/>
          </a:xfrm>
          <a:prstGeom prst="roundRect">
            <a:avLst>
              <a:gd name="adj" fmla="val 14000"/>
            </a:avLst>
          </a:prstGeom>
          <a:noFill/>
          <a:ln w="3429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Evidence</a:t>
            </a:r>
          </a:p>
          <a:p>
            <a:pPr algn="l"/>
            <a:endParaRPr lang="en-US"/>
          </a:p>
        </p:txBody>
      </p:sp>
      <p:cxnSp>
        <p:nvCxnSpPr>
          <p:cNvPr id="14" name="rule"/>
          <p:cNvCxnSpPr/>
          <p:nvPr/>
        </p:nvCxnSpPr>
        <p:spPr>
          <a:xfrm>
            <a:off x="420886" y="6949083"/>
            <a:ext cx="9216628" cy="0"/>
          </a:xfrm>
          <a:prstGeom prst="line">
            <a:avLst/>
          </a:prstGeom>
          <a:ln w="9525">
            <a:solidFill>
              <a:srgbClr val="111111"/>
            </a:solidFill>
          </a:ln>
        </p:spPr>
      </p:cxnSp>
      <p:sp>
        <p:nvSpPr>
          <p:cNvPr id="15" name="label"/>
          <p:cNvSpPr txBox="1"/>
          <p:nvPr/>
        </p:nvSpPr>
        <p:spPr>
          <a:xfrm>
            <a:off x="420886" y="7024688"/>
            <a:ext cx="2204704" cy="39776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800" b="0" dirty="0">
                <a:solidFill>
                  <a:srgbClr val="111111"/>
                </a:solidFill>
                <a:latin typeface="Arial"/>
                <a:cs typeface="Arial"/>
              </a:rPr>
              <a:t>Sources Used: 1.________________ 2.________________ 3.________________</a:t>
            </a:r>
          </a:p>
        </p:txBody>
      </p:sp>
      <p:sp>
        <p:nvSpPr>
          <p:cNvPr id="16" name="label"/>
          <p:cNvSpPr txBox="1"/>
          <p:nvPr/>
        </p:nvSpPr>
        <p:spPr>
          <a:xfrm>
            <a:off x="2680395" y="7074247"/>
            <a:ext cx="4282494" cy="29864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800" b="0" dirty="0">
                <a:solidFill>
                  <a:srgbClr val="111111"/>
                </a:solidFill>
                <a:latin typeface="Arial"/>
                <a:cs typeface="Arial"/>
              </a:rPr>
              <a:t>TEKS Skill Focus: Grades 9-12: historical inquiry, chronology, causation, perspective, source evaluation, claims/evidence, geographic interpretation, visual communication.</a:t>
            </a:r>
          </a:p>
        </p:txBody>
      </p:sp>
      <p:sp>
        <p:nvSpPr>
          <p:cNvPr id="17" name="label"/>
          <p:cNvSpPr txBox="1"/>
          <p:nvPr/>
        </p:nvSpPr>
        <p:spPr>
          <a:xfrm>
            <a:off x="7017693" y="7144345"/>
            <a:ext cx="2656397" cy="158448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710" b="0" dirty="0">
                <a:solidFill>
                  <a:srgbClr val="111111"/>
                </a:solidFill>
                <a:latin typeface="Arial"/>
                <a:cs typeface="Arial"/>
              </a:rPr>
              <a:t>CC-BY-NC TCEA.org by Miguel Guhlin (mguhlin.org)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abel"/>
          <p:cNvSpPr txBox="1"/>
          <p:nvPr/>
        </p:nvSpPr>
        <p:spPr>
          <a:xfrm>
            <a:off x="420886" y="402580"/>
            <a:ext cx="2314986" cy="652260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950" b="0" dirty="0">
                <a:solidFill>
                  <a:srgbClr val="111111"/>
                </a:solidFill>
                <a:latin typeface="Arial"/>
                <a:cs typeface="Arial"/>
              </a:rPr>
              <a:t>Name: ___________________</a:t>
            </a:r>
            <a:br/>
            <a:r>
              <a:rPr lang="en-US" sz="950" b="0" dirty="0">
                <a:solidFill>
                  <a:srgbClr val="111111"/>
                </a:solidFill>
                <a:latin typeface="Arial"/>
                <a:cs typeface="Arial"/>
              </a:rPr>
              <a:t>Date: __________ Class/Period: __________</a:t>
            </a:r>
          </a:p>
        </p:txBody>
      </p:sp>
      <p:sp>
        <p:nvSpPr>
          <p:cNvPr id="3" name="label"/>
          <p:cNvSpPr txBox="1"/>
          <p:nvPr/>
        </p:nvSpPr>
        <p:spPr>
          <a:xfrm>
            <a:off x="2845594" y="571351"/>
            <a:ext cx="4213735" cy="32156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ctr"/>
            <a:r>
              <a:rPr lang="en-US" sz="2000" b="1" dirty="0">
                <a:solidFill>
                  <a:srgbClr val="111111"/>
                </a:solidFill>
                <a:latin typeface="Arial"/>
                <a:cs typeface="Arial"/>
              </a:rPr>
              <a:t>Cause → Event → Effect</a:t>
            </a:r>
          </a:p>
        </p:txBody>
      </p:sp>
      <p:sp>
        <p:nvSpPr>
          <p:cNvPr id="4" name="label"/>
          <p:cNvSpPr txBox="1"/>
          <p:nvPr/>
        </p:nvSpPr>
        <p:spPr>
          <a:xfrm>
            <a:off x="2845594" y="866626"/>
            <a:ext cx="4213735" cy="18821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ctr"/>
            <a:r>
              <a:rPr lang="en-US" sz="900" b="0" dirty="0">
                <a:solidFill>
                  <a:srgbClr val="111111"/>
                </a:solidFill>
                <a:latin typeface="Arial"/>
                <a:cs typeface="Arial"/>
              </a:rPr>
              <a:t>Grade Band: 3-5</a:t>
            </a:r>
          </a:p>
        </p:txBody>
      </p:sp>
      <p:sp>
        <p:nvSpPr>
          <p:cNvPr id="5" name="label"/>
          <p:cNvSpPr txBox="1"/>
          <p:nvPr/>
        </p:nvSpPr>
        <p:spPr>
          <a:xfrm>
            <a:off x="7169051" y="853678"/>
            <a:ext cx="2505039" cy="201162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1000" b="0" dirty="0">
                <a:solidFill>
                  <a:srgbClr val="111111"/>
                </a:solidFill>
                <a:latin typeface="Arial"/>
                <a:cs typeface="Arial"/>
              </a:rPr>
              <a:t>Topic / Event: _____________________</a:t>
            </a:r>
          </a:p>
        </p:txBody>
      </p:sp>
      <p:cxnSp>
        <p:nvCxnSpPr>
          <p:cNvPr id="6" name="rule"/>
          <p:cNvCxnSpPr/>
          <p:nvPr/>
        </p:nvCxnSpPr>
        <p:spPr>
          <a:xfrm>
            <a:off x="420886" y="1042541"/>
            <a:ext cx="9216628" cy="0"/>
          </a:xfrm>
          <a:prstGeom prst="line">
            <a:avLst/>
          </a:prstGeom>
          <a:ln w="28575">
            <a:solidFill>
              <a:srgbClr val="111111"/>
            </a:solidFill>
          </a:ln>
        </p:spPr>
      </p:cxnSp>
      <p:sp>
        <p:nvSpPr>
          <p:cNvPr id="7" name="Why was it important?"/>
          <p:cNvSpPr/>
          <p:nvPr/>
        </p:nvSpPr>
        <p:spPr>
          <a:xfrm>
            <a:off x="3379887" y="1133921"/>
            <a:ext cx="3298478" cy="681484"/>
          </a:xfrm>
          <a:prstGeom prst="roundRect">
            <a:avLst>
              <a:gd name="adj" fmla="val 14000"/>
            </a:avLst>
          </a:prstGeom>
          <a:noFill/>
          <a:ln w="3429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Why was it important?</a:t>
            </a:r>
          </a:p>
          <a:p>
            <a:pPr algn="l"/>
            <a:endParaRPr lang="en-US"/>
          </a:p>
        </p:txBody>
      </p:sp>
      <p:sp>
        <p:nvSpPr>
          <p:cNvPr id="8" name="What caused it?"/>
          <p:cNvSpPr/>
          <p:nvPr/>
        </p:nvSpPr>
        <p:spPr>
          <a:xfrm>
            <a:off x="420886" y="2849761"/>
            <a:ext cx="2885926" cy="1469975"/>
          </a:xfrm>
          <a:prstGeom prst="ellipse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ctr" wrap="square"/>
          <a:lstStyle/>
          <a:p>
            <a:pPr algn="ctr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What caused it?</a:t>
            </a:r>
          </a:p>
        </p:txBody>
      </p:sp>
      <p:sp>
        <p:nvSpPr>
          <p:cNvPr id="9" name="The Event"/>
          <p:cNvSpPr/>
          <p:nvPr/>
        </p:nvSpPr>
        <p:spPr>
          <a:xfrm>
            <a:off x="3379887" y="2849761"/>
            <a:ext cx="3298478" cy="1469975"/>
          </a:xfrm>
          <a:prstGeom prst="roundRect">
            <a:avLst>
              <a:gd name="adj" fmla="val 6000"/>
            </a:avLst>
          </a:prstGeom>
          <a:noFill/>
          <a:ln w="28575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ctr"/>
            <a:r>
              <a:rPr lang="en-US" sz="900" b="1" dirty="0">
                <a:solidFill>
                  <a:srgbClr val="111111"/>
                </a:solidFill>
                <a:latin typeface="Arial"/>
                <a:cs typeface="Arial"/>
              </a:rPr>
              <a:t>The Event</a:t>
            </a:r>
          </a:p>
          <a:p>
            <a:pPr algn="ctr"/>
            <a:r>
              <a:rPr lang="en-US" sz="900" b="0" dirty="0">
                <a:solidFill>
                  <a:srgbClr val="111111"/>
                </a:solidFill>
                <a:latin typeface="Arial"/>
                <a:cs typeface="Arial"/>
              </a:rPr>
              <a:t>________________</a:t>
            </a:r>
          </a:p>
        </p:txBody>
      </p:sp>
      <p:sp>
        <p:nvSpPr>
          <p:cNvPr id="10" name="Immediate Effects"/>
          <p:cNvSpPr/>
          <p:nvPr/>
        </p:nvSpPr>
        <p:spPr>
          <a:xfrm>
            <a:off x="6751439" y="2849761"/>
            <a:ext cx="2885926" cy="1469975"/>
          </a:xfrm>
          <a:prstGeom prst="ellipse">
            <a:avLst>
              <a:gd name="adj" fmla="val 14000"/>
            </a:avLst>
          </a:prstGeom>
          <a:noFill/>
          <a:ln w="34290" cap="flat">
            <a:solidFill>
              <a:srgbClr val="111111"/>
            </a:solidFill>
          </a:ln>
        </p:spPr>
        <p:txBody>
          <a:bodyPr lIns="45720" tIns="27432" rIns="45720" bIns="27432" anchor="ctr" wrap="square"/>
          <a:lstStyle/>
          <a:p>
            <a:pPr algn="ctr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Immediate Effects</a:t>
            </a:r>
          </a:p>
        </p:txBody>
      </p:sp>
      <p:sp>
        <p:nvSpPr>
          <p:cNvPr id="11" name="Who was involved?"/>
          <p:cNvSpPr/>
          <p:nvPr/>
        </p:nvSpPr>
        <p:spPr>
          <a:xfrm>
            <a:off x="420886" y="4392811"/>
            <a:ext cx="2885926" cy="662434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Who was involved?</a:t>
            </a:r>
          </a:p>
          <a:p>
            <a:pPr algn="l"/>
            <a:endParaRPr lang="en-US"/>
          </a:p>
        </p:txBody>
      </p:sp>
      <p:sp>
        <p:nvSpPr>
          <p:cNvPr id="12" name="Later / Long-Term Effects"/>
          <p:cNvSpPr/>
          <p:nvPr/>
        </p:nvSpPr>
        <p:spPr>
          <a:xfrm>
            <a:off x="6751439" y="4392811"/>
            <a:ext cx="2885926" cy="662434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Later / Long-Term Effects</a:t>
            </a:r>
          </a:p>
          <a:p>
            <a:pPr algn="l"/>
            <a:endParaRPr lang="en-US"/>
          </a:p>
        </p:txBody>
      </p:sp>
      <p:sp>
        <p:nvSpPr>
          <p:cNvPr id="13" name="What can you conclude?"/>
          <p:cNvSpPr/>
          <p:nvPr/>
        </p:nvSpPr>
        <p:spPr>
          <a:xfrm>
            <a:off x="3379887" y="6195120"/>
            <a:ext cx="3298478" cy="662434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What can you conclude?</a:t>
            </a:r>
          </a:p>
          <a:p>
            <a:pPr algn="l"/>
            <a:endParaRPr lang="en-US"/>
          </a:p>
        </p:txBody>
      </p:sp>
      <p:cxnSp>
        <p:nvCxnSpPr>
          <p:cNvPr id="14" name="rule"/>
          <p:cNvCxnSpPr/>
          <p:nvPr/>
        </p:nvCxnSpPr>
        <p:spPr>
          <a:xfrm>
            <a:off x="420886" y="6949083"/>
            <a:ext cx="9216628" cy="0"/>
          </a:xfrm>
          <a:prstGeom prst="line">
            <a:avLst/>
          </a:prstGeom>
          <a:ln w="9525">
            <a:solidFill>
              <a:srgbClr val="111111"/>
            </a:solidFill>
          </a:ln>
        </p:spPr>
      </p:cxnSp>
      <p:sp>
        <p:nvSpPr>
          <p:cNvPr id="15" name="label"/>
          <p:cNvSpPr txBox="1"/>
          <p:nvPr/>
        </p:nvSpPr>
        <p:spPr>
          <a:xfrm>
            <a:off x="420886" y="7024688"/>
            <a:ext cx="2204704" cy="39776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800" b="0" dirty="0">
                <a:solidFill>
                  <a:srgbClr val="111111"/>
                </a:solidFill>
                <a:latin typeface="Arial"/>
                <a:cs typeface="Arial"/>
              </a:rPr>
              <a:t>Sources Used: 1.________________ 2.________________ 3.________________</a:t>
            </a:r>
          </a:p>
        </p:txBody>
      </p:sp>
      <p:sp>
        <p:nvSpPr>
          <p:cNvPr id="16" name="label"/>
          <p:cNvSpPr txBox="1"/>
          <p:nvPr/>
        </p:nvSpPr>
        <p:spPr>
          <a:xfrm>
            <a:off x="2680395" y="7074247"/>
            <a:ext cx="4282494" cy="29864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800" b="0" dirty="0">
                <a:solidFill>
                  <a:srgbClr val="111111"/>
                </a:solidFill>
                <a:latin typeface="Arial"/>
                <a:cs typeface="Arial"/>
              </a:rPr>
              <a:t>TEKS Skill Focus: Grades 3-5: chronology, cause/effect, sources, point of view, maps, graphic organizers, claims and evidence.</a:t>
            </a:r>
          </a:p>
        </p:txBody>
      </p:sp>
      <p:sp>
        <p:nvSpPr>
          <p:cNvPr id="17" name="label"/>
          <p:cNvSpPr txBox="1"/>
          <p:nvPr/>
        </p:nvSpPr>
        <p:spPr>
          <a:xfrm>
            <a:off x="7017693" y="7144345"/>
            <a:ext cx="2656397" cy="158448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710" b="0" dirty="0">
                <a:solidFill>
                  <a:srgbClr val="111111"/>
                </a:solidFill>
                <a:latin typeface="Arial"/>
                <a:cs typeface="Arial"/>
              </a:rPr>
              <a:t>CC-BY-NC TCEA.org by Miguel Guhlin (mguhlin.org)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abel"/>
          <p:cNvSpPr txBox="1"/>
          <p:nvPr/>
        </p:nvSpPr>
        <p:spPr>
          <a:xfrm>
            <a:off x="420886" y="402580"/>
            <a:ext cx="2314986" cy="652260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950" b="0" dirty="0">
                <a:solidFill>
                  <a:srgbClr val="111111"/>
                </a:solidFill>
                <a:latin typeface="Arial"/>
                <a:cs typeface="Arial"/>
              </a:rPr>
              <a:t>Name: ___________________</a:t>
            </a:r>
            <a:br/>
            <a:r>
              <a:rPr lang="en-US" sz="950" b="0" dirty="0">
                <a:solidFill>
                  <a:srgbClr val="111111"/>
                </a:solidFill>
                <a:latin typeface="Arial"/>
                <a:cs typeface="Arial"/>
              </a:rPr>
              <a:t>Date: __________ Class/Period: __________</a:t>
            </a:r>
          </a:p>
        </p:txBody>
      </p:sp>
      <p:sp>
        <p:nvSpPr>
          <p:cNvPr id="3" name="label"/>
          <p:cNvSpPr txBox="1"/>
          <p:nvPr/>
        </p:nvSpPr>
        <p:spPr>
          <a:xfrm>
            <a:off x="2845594" y="571351"/>
            <a:ext cx="4213735" cy="32156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ctr"/>
            <a:r>
              <a:rPr lang="en-US" sz="2000" b="1" dirty="0">
                <a:solidFill>
                  <a:srgbClr val="111111"/>
                </a:solidFill>
                <a:latin typeface="Arial"/>
                <a:cs typeface="Arial"/>
              </a:rPr>
              <a:t>Perspectives and Evidence</a:t>
            </a:r>
          </a:p>
        </p:txBody>
      </p:sp>
      <p:sp>
        <p:nvSpPr>
          <p:cNvPr id="4" name="label"/>
          <p:cNvSpPr txBox="1"/>
          <p:nvPr/>
        </p:nvSpPr>
        <p:spPr>
          <a:xfrm>
            <a:off x="2845594" y="866626"/>
            <a:ext cx="4213735" cy="18821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ctr"/>
            <a:r>
              <a:rPr lang="en-US" sz="900" b="0" dirty="0">
                <a:solidFill>
                  <a:srgbClr val="111111"/>
                </a:solidFill>
                <a:latin typeface="Arial"/>
                <a:cs typeface="Arial"/>
              </a:rPr>
              <a:t>Grade Band: 9-12</a:t>
            </a:r>
          </a:p>
        </p:txBody>
      </p:sp>
      <p:sp>
        <p:nvSpPr>
          <p:cNvPr id="5" name="label"/>
          <p:cNvSpPr txBox="1"/>
          <p:nvPr/>
        </p:nvSpPr>
        <p:spPr>
          <a:xfrm>
            <a:off x="7169051" y="853678"/>
            <a:ext cx="2505039" cy="201162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1000" b="0" dirty="0">
                <a:solidFill>
                  <a:srgbClr val="111111"/>
                </a:solidFill>
                <a:latin typeface="Arial"/>
                <a:cs typeface="Arial"/>
              </a:rPr>
              <a:t>Topic / Event: _____________________</a:t>
            </a:r>
          </a:p>
        </p:txBody>
      </p:sp>
      <p:cxnSp>
        <p:nvCxnSpPr>
          <p:cNvPr id="6" name="rule"/>
          <p:cNvCxnSpPr/>
          <p:nvPr/>
        </p:nvCxnSpPr>
        <p:spPr>
          <a:xfrm>
            <a:off x="420886" y="1042541"/>
            <a:ext cx="9216628" cy="0"/>
          </a:xfrm>
          <a:prstGeom prst="line">
            <a:avLst/>
          </a:prstGeom>
          <a:ln w="28575">
            <a:solidFill>
              <a:srgbClr val="111111"/>
            </a:solidFill>
          </a:ln>
        </p:spPr>
      </p:cxnSp>
      <p:sp>
        <p:nvSpPr>
          <p:cNvPr id="7" name="Perspective 1"/>
          <p:cNvSpPr/>
          <p:nvPr/>
        </p:nvSpPr>
        <p:spPr>
          <a:xfrm>
            <a:off x="420886" y="1133921"/>
            <a:ext cx="3239393" cy="2028230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Perspective 1</a:t>
            </a:r>
          </a:p>
          <a:p>
            <a:pPr algn="l"/>
            <a:endParaRPr lang="en-US"/>
          </a:p>
        </p:txBody>
      </p:sp>
      <p:sp>
        <p:nvSpPr>
          <p:cNvPr id="8" name="The Event"/>
          <p:cNvSpPr/>
          <p:nvPr/>
        </p:nvSpPr>
        <p:spPr>
          <a:xfrm>
            <a:off x="3733354" y="1133921"/>
            <a:ext cx="2591544" cy="4129534"/>
          </a:xfrm>
          <a:prstGeom prst="ellipse">
            <a:avLst>
              <a:gd name="adj" fmla="val 14000"/>
            </a:avLst>
          </a:prstGeom>
          <a:noFill/>
          <a:ln w="38100" cap="flat">
            <a:solidFill>
              <a:srgbClr val="111111"/>
            </a:solidFill>
          </a:ln>
        </p:spPr>
        <p:txBody>
          <a:bodyPr lIns="45720" tIns="27432" rIns="45720" bIns="27432" anchor="ctr" wrap="square"/>
          <a:lstStyle/>
          <a:p>
            <a:pPr algn="ctr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The Event</a:t>
            </a:r>
          </a:p>
        </p:txBody>
      </p:sp>
      <p:sp>
        <p:nvSpPr>
          <p:cNvPr id="9" name="Perspective 2"/>
          <p:cNvSpPr/>
          <p:nvPr/>
        </p:nvSpPr>
        <p:spPr>
          <a:xfrm>
            <a:off x="6397972" y="1133921"/>
            <a:ext cx="3239542" cy="2028230"/>
          </a:xfrm>
          <a:prstGeom prst="roundRect">
            <a:avLst>
              <a:gd name="adj" fmla="val 14000"/>
            </a:avLst>
          </a:prstGeom>
          <a:noFill/>
          <a:ln w="3429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Perspective 2</a:t>
            </a:r>
          </a:p>
          <a:p>
            <a:pPr algn="l"/>
            <a:endParaRPr lang="en-US"/>
          </a:p>
        </p:txBody>
      </p:sp>
      <p:sp>
        <p:nvSpPr>
          <p:cNvPr id="10" name="Perspective 3"/>
          <p:cNvSpPr/>
          <p:nvPr/>
        </p:nvSpPr>
        <p:spPr>
          <a:xfrm>
            <a:off x="420886" y="3235226"/>
            <a:ext cx="3239393" cy="2028230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Perspective 3</a:t>
            </a:r>
          </a:p>
          <a:p>
            <a:pPr algn="l"/>
            <a:endParaRPr lang="en-US"/>
          </a:p>
        </p:txBody>
      </p:sp>
      <p:sp>
        <p:nvSpPr>
          <p:cNvPr id="11" name="Perspective 4"/>
          <p:cNvSpPr/>
          <p:nvPr/>
        </p:nvSpPr>
        <p:spPr>
          <a:xfrm>
            <a:off x="6397972" y="3235226"/>
            <a:ext cx="3239542" cy="2028230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Perspective 4</a:t>
            </a:r>
          </a:p>
          <a:p>
            <a:pPr algn="l"/>
            <a:endParaRPr lang="en-US"/>
          </a:p>
        </p:txBody>
      </p:sp>
      <p:sp>
        <p:nvSpPr>
          <p:cNvPr id="12" name="Evidence"/>
          <p:cNvSpPr/>
          <p:nvPr/>
        </p:nvSpPr>
        <p:spPr>
          <a:xfrm>
            <a:off x="420886" y="5336530"/>
            <a:ext cx="2242542" cy="1521172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Evidence</a:t>
            </a:r>
          </a:p>
          <a:p>
            <a:pPr algn="l"/>
            <a:endParaRPr lang="en-US"/>
          </a:p>
        </p:txBody>
      </p:sp>
      <p:sp>
        <p:nvSpPr>
          <p:cNvPr id="13" name="Where did they agree?"/>
          <p:cNvSpPr/>
          <p:nvPr/>
        </p:nvSpPr>
        <p:spPr>
          <a:xfrm>
            <a:off x="2745581" y="5336530"/>
            <a:ext cx="2242542" cy="1521172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Where did they agree?</a:t>
            </a:r>
          </a:p>
          <a:p>
            <a:pPr algn="l"/>
            <a:endParaRPr lang="en-US"/>
          </a:p>
        </p:txBody>
      </p:sp>
      <p:sp>
        <p:nvSpPr>
          <p:cNvPr id="14" name="Where did they conflict?"/>
          <p:cNvSpPr/>
          <p:nvPr/>
        </p:nvSpPr>
        <p:spPr>
          <a:xfrm>
            <a:off x="5070277" y="5336530"/>
            <a:ext cx="2242542" cy="1521172"/>
          </a:xfrm>
          <a:prstGeom prst="roundRect">
            <a:avLst>
              <a:gd name="adj" fmla="val 14000"/>
            </a:avLst>
          </a:prstGeom>
          <a:noFill/>
          <a:ln w="3429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Where did they conflict?</a:t>
            </a:r>
          </a:p>
          <a:p>
            <a:pPr algn="l"/>
            <a:endParaRPr lang="en-US"/>
          </a:p>
        </p:txBody>
      </p:sp>
      <p:sp>
        <p:nvSpPr>
          <p:cNvPr id="15" name="Whose voice is missing?"/>
          <p:cNvSpPr/>
          <p:nvPr/>
        </p:nvSpPr>
        <p:spPr>
          <a:xfrm>
            <a:off x="7394972" y="5336530"/>
            <a:ext cx="2242542" cy="1521172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Whose voice is missing?</a:t>
            </a:r>
          </a:p>
          <a:p>
            <a:pPr algn="l"/>
            <a:endParaRPr lang="en-US"/>
          </a:p>
        </p:txBody>
      </p:sp>
      <p:cxnSp>
        <p:nvCxnSpPr>
          <p:cNvPr id="16" name="rule"/>
          <p:cNvCxnSpPr/>
          <p:nvPr/>
        </p:nvCxnSpPr>
        <p:spPr>
          <a:xfrm>
            <a:off x="420886" y="6949083"/>
            <a:ext cx="9216628" cy="0"/>
          </a:xfrm>
          <a:prstGeom prst="line">
            <a:avLst/>
          </a:prstGeom>
          <a:ln w="9525">
            <a:solidFill>
              <a:srgbClr val="111111"/>
            </a:solidFill>
          </a:ln>
        </p:spPr>
      </p:cxnSp>
      <p:sp>
        <p:nvSpPr>
          <p:cNvPr id="17" name="label"/>
          <p:cNvSpPr txBox="1"/>
          <p:nvPr/>
        </p:nvSpPr>
        <p:spPr>
          <a:xfrm>
            <a:off x="420886" y="7024688"/>
            <a:ext cx="2204704" cy="39776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800" b="0" dirty="0">
                <a:solidFill>
                  <a:srgbClr val="111111"/>
                </a:solidFill>
                <a:latin typeface="Arial"/>
                <a:cs typeface="Arial"/>
              </a:rPr>
              <a:t>Sources Used: 1.________________ 2.________________ 3.________________</a:t>
            </a:r>
          </a:p>
        </p:txBody>
      </p:sp>
      <p:sp>
        <p:nvSpPr>
          <p:cNvPr id="18" name="label"/>
          <p:cNvSpPr txBox="1"/>
          <p:nvPr/>
        </p:nvSpPr>
        <p:spPr>
          <a:xfrm>
            <a:off x="2680395" y="7074247"/>
            <a:ext cx="4282494" cy="29864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800" b="0" dirty="0">
                <a:solidFill>
                  <a:srgbClr val="111111"/>
                </a:solidFill>
                <a:latin typeface="Arial"/>
                <a:cs typeface="Arial"/>
              </a:rPr>
              <a:t>TEKS Skill Focus: Grades 9-12: historical inquiry, chronology, causation, perspective, source evaluation, claims/evidence, geographic interpretation, visual communication.</a:t>
            </a:r>
          </a:p>
        </p:txBody>
      </p:sp>
      <p:sp>
        <p:nvSpPr>
          <p:cNvPr id="19" name="label"/>
          <p:cNvSpPr txBox="1"/>
          <p:nvPr/>
        </p:nvSpPr>
        <p:spPr>
          <a:xfrm>
            <a:off x="7017693" y="7144345"/>
            <a:ext cx="2656397" cy="158448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710" b="0" dirty="0">
                <a:solidFill>
                  <a:srgbClr val="111111"/>
                </a:solidFill>
                <a:latin typeface="Arial"/>
                <a:cs typeface="Arial"/>
              </a:rPr>
              <a:t>CC-BY-NC TCEA.org by Miguel Guhlin (mguhlin.org)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abel"/>
          <p:cNvSpPr txBox="1"/>
          <p:nvPr/>
        </p:nvSpPr>
        <p:spPr>
          <a:xfrm>
            <a:off x="420886" y="402580"/>
            <a:ext cx="2314986" cy="652260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950" b="0" dirty="0">
                <a:solidFill>
                  <a:srgbClr val="111111"/>
                </a:solidFill>
                <a:latin typeface="Arial"/>
                <a:cs typeface="Arial"/>
              </a:rPr>
              <a:t>Name: ___________________</a:t>
            </a:r>
            <a:br/>
            <a:r>
              <a:rPr lang="en-US" sz="950" b="0" dirty="0">
                <a:solidFill>
                  <a:srgbClr val="111111"/>
                </a:solidFill>
                <a:latin typeface="Arial"/>
                <a:cs typeface="Arial"/>
              </a:rPr>
              <a:t>Date: __________ Class/Period: __________</a:t>
            </a:r>
          </a:p>
        </p:txBody>
      </p:sp>
      <p:sp>
        <p:nvSpPr>
          <p:cNvPr id="3" name="label"/>
          <p:cNvSpPr txBox="1"/>
          <p:nvPr/>
        </p:nvSpPr>
        <p:spPr>
          <a:xfrm>
            <a:off x="2845594" y="571351"/>
            <a:ext cx="4213735" cy="32156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ctr"/>
            <a:r>
              <a:rPr lang="en-US" sz="2000" b="1" dirty="0">
                <a:solidFill>
                  <a:srgbClr val="111111"/>
                </a:solidFill>
                <a:latin typeface="Arial"/>
                <a:cs typeface="Arial"/>
              </a:rPr>
              <a:t>Event Impact Quadrants</a:t>
            </a:r>
          </a:p>
        </p:txBody>
      </p:sp>
      <p:sp>
        <p:nvSpPr>
          <p:cNvPr id="4" name="label"/>
          <p:cNvSpPr txBox="1"/>
          <p:nvPr/>
        </p:nvSpPr>
        <p:spPr>
          <a:xfrm>
            <a:off x="2845594" y="866626"/>
            <a:ext cx="4213735" cy="18821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ctr"/>
            <a:r>
              <a:rPr lang="en-US" sz="900" b="0" dirty="0">
                <a:solidFill>
                  <a:srgbClr val="111111"/>
                </a:solidFill>
                <a:latin typeface="Arial"/>
                <a:cs typeface="Arial"/>
              </a:rPr>
              <a:t>Grade Band: 9-12</a:t>
            </a:r>
          </a:p>
        </p:txBody>
      </p:sp>
      <p:sp>
        <p:nvSpPr>
          <p:cNvPr id="5" name="label"/>
          <p:cNvSpPr txBox="1"/>
          <p:nvPr/>
        </p:nvSpPr>
        <p:spPr>
          <a:xfrm>
            <a:off x="7169051" y="853678"/>
            <a:ext cx="2505039" cy="201162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1000" b="0" dirty="0">
                <a:solidFill>
                  <a:srgbClr val="111111"/>
                </a:solidFill>
                <a:latin typeface="Arial"/>
                <a:cs typeface="Arial"/>
              </a:rPr>
              <a:t>Topic / Event: _____________________</a:t>
            </a:r>
          </a:p>
        </p:txBody>
      </p:sp>
      <p:cxnSp>
        <p:nvCxnSpPr>
          <p:cNvPr id="6" name="rule"/>
          <p:cNvCxnSpPr/>
          <p:nvPr/>
        </p:nvCxnSpPr>
        <p:spPr>
          <a:xfrm>
            <a:off x="420886" y="1042541"/>
            <a:ext cx="9216628" cy="0"/>
          </a:xfrm>
          <a:prstGeom prst="line">
            <a:avLst/>
          </a:prstGeom>
          <a:ln w="28575">
            <a:solidFill>
              <a:srgbClr val="111111"/>
            </a:solidFill>
          </a:ln>
        </p:spPr>
      </p:cxnSp>
      <p:sp>
        <p:nvSpPr>
          <p:cNvPr id="7" name="Political"/>
          <p:cNvSpPr/>
          <p:nvPr/>
        </p:nvSpPr>
        <p:spPr>
          <a:xfrm>
            <a:off x="420886" y="1133921"/>
            <a:ext cx="3359348" cy="2050554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Political</a:t>
            </a:r>
          </a:p>
          <a:p>
            <a:pPr algn="l"/>
            <a:endParaRPr lang="en-US"/>
          </a:p>
        </p:txBody>
      </p:sp>
      <p:sp>
        <p:nvSpPr>
          <p:cNvPr id="8" name="The Event"/>
          <p:cNvSpPr/>
          <p:nvPr/>
        </p:nvSpPr>
        <p:spPr>
          <a:xfrm>
            <a:off x="3853309" y="1133921"/>
            <a:ext cx="2351633" cy="4174182"/>
          </a:xfrm>
          <a:prstGeom prst="ellipse">
            <a:avLst>
              <a:gd name="adj" fmla="val 14000"/>
            </a:avLst>
          </a:prstGeom>
          <a:noFill/>
          <a:ln w="38100" cap="flat">
            <a:solidFill>
              <a:srgbClr val="111111"/>
            </a:solidFill>
          </a:ln>
        </p:spPr>
        <p:txBody>
          <a:bodyPr lIns="45720" tIns="27432" rIns="45720" bIns="27432" anchor="ctr" wrap="square"/>
          <a:lstStyle/>
          <a:p>
            <a:pPr algn="ctr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The Event</a:t>
            </a:r>
          </a:p>
        </p:txBody>
      </p:sp>
      <p:sp>
        <p:nvSpPr>
          <p:cNvPr id="9" name="Economic"/>
          <p:cNvSpPr/>
          <p:nvPr/>
        </p:nvSpPr>
        <p:spPr>
          <a:xfrm>
            <a:off x="6278017" y="1133921"/>
            <a:ext cx="3359348" cy="2050554"/>
          </a:xfrm>
          <a:prstGeom prst="roundRect">
            <a:avLst>
              <a:gd name="adj" fmla="val 14000"/>
            </a:avLst>
          </a:prstGeom>
          <a:noFill/>
          <a:ln w="3429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Economic</a:t>
            </a:r>
          </a:p>
          <a:p>
            <a:pPr algn="l"/>
            <a:endParaRPr lang="en-US"/>
          </a:p>
        </p:txBody>
      </p:sp>
      <p:sp>
        <p:nvSpPr>
          <p:cNvPr id="10" name="Social / Cultural"/>
          <p:cNvSpPr/>
          <p:nvPr/>
        </p:nvSpPr>
        <p:spPr>
          <a:xfrm>
            <a:off x="420886" y="3257550"/>
            <a:ext cx="3359348" cy="2050554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Social / Cultural</a:t>
            </a:r>
          </a:p>
          <a:p>
            <a:pPr algn="l"/>
            <a:endParaRPr lang="en-US"/>
          </a:p>
        </p:txBody>
      </p:sp>
      <p:sp>
        <p:nvSpPr>
          <p:cNvPr id="11" name="Geographic / Environmental"/>
          <p:cNvSpPr/>
          <p:nvPr/>
        </p:nvSpPr>
        <p:spPr>
          <a:xfrm>
            <a:off x="6278017" y="3257550"/>
            <a:ext cx="3359348" cy="2050554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Geographic / Environmental</a:t>
            </a:r>
          </a:p>
          <a:p>
            <a:pPr algn="l"/>
            <a:endParaRPr lang="en-US"/>
          </a:p>
        </p:txBody>
      </p:sp>
      <p:sp>
        <p:nvSpPr>
          <p:cNvPr id="12" name="Immediate"/>
          <p:cNvSpPr/>
          <p:nvPr/>
        </p:nvSpPr>
        <p:spPr>
          <a:xfrm>
            <a:off x="420886" y="5381179"/>
            <a:ext cx="3011239" cy="1476524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Immediate</a:t>
            </a:r>
          </a:p>
          <a:p>
            <a:pPr algn="l"/>
            <a:endParaRPr lang="en-US"/>
          </a:p>
        </p:txBody>
      </p:sp>
      <p:sp>
        <p:nvSpPr>
          <p:cNvPr id="13" name="Long-Term"/>
          <p:cNvSpPr/>
          <p:nvPr/>
        </p:nvSpPr>
        <p:spPr>
          <a:xfrm>
            <a:off x="3523506" y="5381179"/>
            <a:ext cx="3011239" cy="1476524"/>
          </a:xfrm>
          <a:prstGeom prst="roundRect">
            <a:avLst>
              <a:gd name="adj" fmla="val 14000"/>
            </a:avLst>
          </a:prstGeom>
          <a:noFill/>
          <a:ln w="3429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Long-Term</a:t>
            </a:r>
          </a:p>
          <a:p>
            <a:pPr algn="l"/>
            <a:endParaRPr lang="en-US"/>
          </a:p>
        </p:txBody>
      </p:sp>
      <p:sp>
        <p:nvSpPr>
          <p:cNvPr id="14" name="Which impact was most significant?"/>
          <p:cNvSpPr/>
          <p:nvPr/>
        </p:nvSpPr>
        <p:spPr>
          <a:xfrm>
            <a:off x="6626126" y="5381179"/>
            <a:ext cx="3011239" cy="1476524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Which impact was most significant?</a:t>
            </a:r>
          </a:p>
          <a:p>
            <a:pPr algn="l"/>
            <a:endParaRPr lang="en-US"/>
          </a:p>
        </p:txBody>
      </p:sp>
      <p:cxnSp>
        <p:nvCxnSpPr>
          <p:cNvPr id="15" name="rule"/>
          <p:cNvCxnSpPr/>
          <p:nvPr/>
        </p:nvCxnSpPr>
        <p:spPr>
          <a:xfrm>
            <a:off x="420886" y="6949083"/>
            <a:ext cx="9216628" cy="0"/>
          </a:xfrm>
          <a:prstGeom prst="line">
            <a:avLst/>
          </a:prstGeom>
          <a:ln w="9525">
            <a:solidFill>
              <a:srgbClr val="111111"/>
            </a:solidFill>
          </a:ln>
        </p:spPr>
      </p:cxnSp>
      <p:sp>
        <p:nvSpPr>
          <p:cNvPr id="16" name="label"/>
          <p:cNvSpPr txBox="1"/>
          <p:nvPr/>
        </p:nvSpPr>
        <p:spPr>
          <a:xfrm>
            <a:off x="420886" y="7024688"/>
            <a:ext cx="2204704" cy="39776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800" b="0" dirty="0">
                <a:solidFill>
                  <a:srgbClr val="111111"/>
                </a:solidFill>
                <a:latin typeface="Arial"/>
                <a:cs typeface="Arial"/>
              </a:rPr>
              <a:t>Sources Used: 1.________________ 2.________________ 3.________________</a:t>
            </a:r>
          </a:p>
        </p:txBody>
      </p:sp>
      <p:sp>
        <p:nvSpPr>
          <p:cNvPr id="17" name="label"/>
          <p:cNvSpPr txBox="1"/>
          <p:nvPr/>
        </p:nvSpPr>
        <p:spPr>
          <a:xfrm>
            <a:off x="2680395" y="7074247"/>
            <a:ext cx="4282494" cy="29864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800" b="0" dirty="0">
                <a:solidFill>
                  <a:srgbClr val="111111"/>
                </a:solidFill>
                <a:latin typeface="Arial"/>
                <a:cs typeface="Arial"/>
              </a:rPr>
              <a:t>TEKS Skill Focus: Grades 9-12: historical inquiry, chronology, causation, perspective, source evaluation, claims/evidence, geographic interpretation, visual communication.</a:t>
            </a:r>
          </a:p>
        </p:txBody>
      </p:sp>
      <p:sp>
        <p:nvSpPr>
          <p:cNvPr id="18" name="label"/>
          <p:cNvSpPr txBox="1"/>
          <p:nvPr/>
        </p:nvSpPr>
        <p:spPr>
          <a:xfrm>
            <a:off x="7017693" y="7144345"/>
            <a:ext cx="2656397" cy="158448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710" b="0" dirty="0">
                <a:solidFill>
                  <a:srgbClr val="111111"/>
                </a:solidFill>
                <a:latin typeface="Arial"/>
                <a:cs typeface="Arial"/>
              </a:rPr>
              <a:t>CC-BY-NC TCEA.org by Miguel Guhlin (mguhlin.org)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abel"/>
          <p:cNvSpPr txBox="1"/>
          <p:nvPr/>
        </p:nvSpPr>
        <p:spPr>
          <a:xfrm>
            <a:off x="420886" y="402580"/>
            <a:ext cx="2314986" cy="652260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950" b="0" dirty="0">
                <a:solidFill>
                  <a:srgbClr val="111111"/>
                </a:solidFill>
                <a:latin typeface="Arial"/>
                <a:cs typeface="Arial"/>
              </a:rPr>
              <a:t>Name: ___________________</a:t>
            </a:r>
            <a:br/>
            <a:r>
              <a:rPr lang="en-US" sz="950" b="0" dirty="0">
                <a:solidFill>
                  <a:srgbClr val="111111"/>
                </a:solidFill>
                <a:latin typeface="Arial"/>
                <a:cs typeface="Arial"/>
              </a:rPr>
              <a:t>Date: __________ Class/Period: __________</a:t>
            </a:r>
          </a:p>
        </p:txBody>
      </p:sp>
      <p:sp>
        <p:nvSpPr>
          <p:cNvPr id="3" name="label"/>
          <p:cNvSpPr txBox="1"/>
          <p:nvPr/>
        </p:nvSpPr>
        <p:spPr>
          <a:xfrm>
            <a:off x="2845594" y="571351"/>
            <a:ext cx="4213735" cy="32156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ctr"/>
            <a:r>
              <a:rPr lang="en-US" sz="2000" b="1" dirty="0">
                <a:solidFill>
                  <a:srgbClr val="111111"/>
                </a:solidFill>
                <a:latin typeface="Arial"/>
                <a:cs typeface="Arial"/>
              </a:rPr>
              <a:t>Continuity and Change</a:t>
            </a:r>
          </a:p>
        </p:txBody>
      </p:sp>
      <p:sp>
        <p:nvSpPr>
          <p:cNvPr id="4" name="label"/>
          <p:cNvSpPr txBox="1"/>
          <p:nvPr/>
        </p:nvSpPr>
        <p:spPr>
          <a:xfrm>
            <a:off x="2845594" y="866626"/>
            <a:ext cx="4213735" cy="18821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ctr"/>
            <a:r>
              <a:rPr lang="en-US" sz="900" b="0" dirty="0">
                <a:solidFill>
                  <a:srgbClr val="111111"/>
                </a:solidFill>
                <a:latin typeface="Arial"/>
                <a:cs typeface="Arial"/>
              </a:rPr>
              <a:t>Grade Band: 9-12</a:t>
            </a:r>
          </a:p>
        </p:txBody>
      </p:sp>
      <p:sp>
        <p:nvSpPr>
          <p:cNvPr id="5" name="label"/>
          <p:cNvSpPr txBox="1"/>
          <p:nvPr/>
        </p:nvSpPr>
        <p:spPr>
          <a:xfrm>
            <a:off x="7169051" y="853678"/>
            <a:ext cx="2505039" cy="201162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1000" b="0" dirty="0">
                <a:solidFill>
                  <a:srgbClr val="111111"/>
                </a:solidFill>
                <a:latin typeface="Arial"/>
                <a:cs typeface="Arial"/>
              </a:rPr>
              <a:t>Topic / Event: _____________________</a:t>
            </a:r>
          </a:p>
        </p:txBody>
      </p:sp>
      <p:cxnSp>
        <p:nvCxnSpPr>
          <p:cNvPr id="6" name="rule"/>
          <p:cNvCxnSpPr/>
          <p:nvPr/>
        </p:nvCxnSpPr>
        <p:spPr>
          <a:xfrm>
            <a:off x="420886" y="1042541"/>
            <a:ext cx="9216628" cy="0"/>
          </a:xfrm>
          <a:prstGeom prst="line">
            <a:avLst/>
          </a:prstGeom>
          <a:ln w="28575">
            <a:solidFill>
              <a:srgbClr val="111111"/>
            </a:solidFill>
          </a:ln>
        </p:spPr>
      </p:cxnSp>
      <p:sp>
        <p:nvSpPr>
          <p:cNvPr id="7" name="Before"/>
          <p:cNvSpPr/>
          <p:nvPr/>
        </p:nvSpPr>
        <p:spPr>
          <a:xfrm>
            <a:off x="420886" y="1133921"/>
            <a:ext cx="3017341" cy="2180183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Before</a:t>
            </a:r>
          </a:p>
          <a:p>
            <a:pPr algn="l"/>
            <a:endParaRPr lang="en-US"/>
          </a:p>
        </p:txBody>
      </p:sp>
      <p:sp>
        <p:nvSpPr>
          <p:cNvPr id="8" name="During"/>
          <p:cNvSpPr/>
          <p:nvPr/>
        </p:nvSpPr>
        <p:spPr>
          <a:xfrm>
            <a:off x="3520380" y="1133921"/>
            <a:ext cx="3017490" cy="2180183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During</a:t>
            </a:r>
          </a:p>
          <a:p>
            <a:pPr algn="l"/>
            <a:endParaRPr lang="en-US"/>
          </a:p>
        </p:txBody>
      </p:sp>
      <p:sp>
        <p:nvSpPr>
          <p:cNvPr id="9" name="After"/>
          <p:cNvSpPr/>
          <p:nvPr/>
        </p:nvSpPr>
        <p:spPr>
          <a:xfrm>
            <a:off x="6620024" y="1133921"/>
            <a:ext cx="3017341" cy="2180183"/>
          </a:xfrm>
          <a:prstGeom prst="roundRect">
            <a:avLst>
              <a:gd name="adj" fmla="val 14000"/>
            </a:avLst>
          </a:prstGeom>
          <a:noFill/>
          <a:ln w="3429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After</a:t>
            </a:r>
          </a:p>
          <a:p>
            <a:pPr algn="l"/>
            <a:endParaRPr lang="en-US"/>
          </a:p>
        </p:txBody>
      </p:sp>
      <p:sp>
        <p:nvSpPr>
          <p:cNvPr id="10" name="Changed Significantly"/>
          <p:cNvSpPr/>
          <p:nvPr/>
        </p:nvSpPr>
        <p:spPr>
          <a:xfrm>
            <a:off x="420886" y="3396258"/>
            <a:ext cx="3017341" cy="1962150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Changed Significantly</a:t>
            </a:r>
          </a:p>
          <a:p>
            <a:pPr algn="l"/>
            <a:endParaRPr lang="en-US"/>
          </a:p>
        </p:txBody>
      </p:sp>
      <p:sp>
        <p:nvSpPr>
          <p:cNvPr id="11" name="Changed Gradually"/>
          <p:cNvSpPr/>
          <p:nvPr/>
        </p:nvSpPr>
        <p:spPr>
          <a:xfrm>
            <a:off x="3520380" y="3396258"/>
            <a:ext cx="3017490" cy="1962150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Changed Gradually</a:t>
            </a:r>
          </a:p>
          <a:p>
            <a:pPr algn="l"/>
            <a:endParaRPr lang="en-US"/>
          </a:p>
        </p:txBody>
      </p:sp>
      <p:sp>
        <p:nvSpPr>
          <p:cNvPr id="12" name="What stayed the same?"/>
          <p:cNvSpPr/>
          <p:nvPr/>
        </p:nvSpPr>
        <p:spPr>
          <a:xfrm>
            <a:off x="6620024" y="3396258"/>
            <a:ext cx="3017341" cy="1962150"/>
          </a:xfrm>
          <a:prstGeom prst="roundRect">
            <a:avLst>
              <a:gd name="adj" fmla="val 14000"/>
            </a:avLst>
          </a:prstGeom>
          <a:noFill/>
          <a:ln w="3429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What stayed the same?</a:t>
            </a:r>
          </a:p>
          <a:p>
            <a:pPr algn="l"/>
            <a:endParaRPr lang="en-US"/>
          </a:p>
        </p:txBody>
      </p:sp>
      <p:sp>
        <p:nvSpPr>
          <p:cNvPr id="13" name="Why?"/>
          <p:cNvSpPr/>
          <p:nvPr/>
        </p:nvSpPr>
        <p:spPr>
          <a:xfrm>
            <a:off x="420886" y="5440561"/>
            <a:ext cx="4562475" cy="1416993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Why?</a:t>
            </a:r>
          </a:p>
          <a:p>
            <a:pPr algn="l"/>
            <a:endParaRPr lang="en-US"/>
          </a:p>
        </p:txBody>
      </p:sp>
      <p:sp>
        <p:nvSpPr>
          <p:cNvPr id="14" name="Your Judgment"/>
          <p:cNvSpPr/>
          <p:nvPr/>
        </p:nvSpPr>
        <p:spPr>
          <a:xfrm>
            <a:off x="5074741" y="5440561"/>
            <a:ext cx="4562624" cy="1416993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Your Judgment</a:t>
            </a:r>
          </a:p>
          <a:p>
            <a:pPr algn="l"/>
            <a:endParaRPr lang="en-US"/>
          </a:p>
        </p:txBody>
      </p:sp>
      <p:cxnSp>
        <p:nvCxnSpPr>
          <p:cNvPr id="15" name="rule"/>
          <p:cNvCxnSpPr/>
          <p:nvPr/>
        </p:nvCxnSpPr>
        <p:spPr>
          <a:xfrm>
            <a:off x="420886" y="6949083"/>
            <a:ext cx="9216628" cy="0"/>
          </a:xfrm>
          <a:prstGeom prst="line">
            <a:avLst/>
          </a:prstGeom>
          <a:ln w="9525">
            <a:solidFill>
              <a:srgbClr val="111111"/>
            </a:solidFill>
          </a:ln>
        </p:spPr>
      </p:cxnSp>
      <p:sp>
        <p:nvSpPr>
          <p:cNvPr id="16" name="label"/>
          <p:cNvSpPr txBox="1"/>
          <p:nvPr/>
        </p:nvSpPr>
        <p:spPr>
          <a:xfrm>
            <a:off x="420886" y="7024688"/>
            <a:ext cx="2204704" cy="39776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800" b="0" dirty="0">
                <a:solidFill>
                  <a:srgbClr val="111111"/>
                </a:solidFill>
                <a:latin typeface="Arial"/>
                <a:cs typeface="Arial"/>
              </a:rPr>
              <a:t>Sources Used: 1.________________ 2.________________ 3.________________</a:t>
            </a:r>
          </a:p>
        </p:txBody>
      </p:sp>
      <p:sp>
        <p:nvSpPr>
          <p:cNvPr id="17" name="label"/>
          <p:cNvSpPr txBox="1"/>
          <p:nvPr/>
        </p:nvSpPr>
        <p:spPr>
          <a:xfrm>
            <a:off x="2680395" y="7074247"/>
            <a:ext cx="4282494" cy="29864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800" b="0" dirty="0">
                <a:solidFill>
                  <a:srgbClr val="111111"/>
                </a:solidFill>
                <a:latin typeface="Arial"/>
                <a:cs typeface="Arial"/>
              </a:rPr>
              <a:t>TEKS Skill Focus: Grades 9-12: historical inquiry, chronology, causation, perspective, source evaluation, claims/evidence, geographic interpretation, visual communication.</a:t>
            </a:r>
          </a:p>
        </p:txBody>
      </p:sp>
      <p:sp>
        <p:nvSpPr>
          <p:cNvPr id="18" name="label"/>
          <p:cNvSpPr txBox="1"/>
          <p:nvPr/>
        </p:nvSpPr>
        <p:spPr>
          <a:xfrm>
            <a:off x="7017693" y="7144345"/>
            <a:ext cx="2656397" cy="158448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710" b="0" dirty="0">
                <a:solidFill>
                  <a:srgbClr val="111111"/>
                </a:solidFill>
                <a:latin typeface="Arial"/>
                <a:cs typeface="Arial"/>
              </a:rPr>
              <a:t>CC-BY-NC TCEA.org by Miguel Guhlin (mguhlin.org)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abel"/>
          <p:cNvSpPr txBox="1"/>
          <p:nvPr/>
        </p:nvSpPr>
        <p:spPr>
          <a:xfrm>
            <a:off x="420886" y="402580"/>
            <a:ext cx="2314986" cy="652260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950" b="0" dirty="0">
                <a:solidFill>
                  <a:srgbClr val="111111"/>
                </a:solidFill>
                <a:latin typeface="Arial"/>
                <a:cs typeface="Arial"/>
              </a:rPr>
              <a:t>Name: ___________________</a:t>
            </a:r>
            <a:br/>
            <a:r>
              <a:rPr lang="en-US" sz="950" b="0" dirty="0">
                <a:solidFill>
                  <a:srgbClr val="111111"/>
                </a:solidFill>
                <a:latin typeface="Arial"/>
                <a:cs typeface="Arial"/>
              </a:rPr>
              <a:t>Date: __________ Class/Period: __________</a:t>
            </a:r>
          </a:p>
        </p:txBody>
      </p:sp>
      <p:sp>
        <p:nvSpPr>
          <p:cNvPr id="3" name="label"/>
          <p:cNvSpPr txBox="1"/>
          <p:nvPr/>
        </p:nvSpPr>
        <p:spPr>
          <a:xfrm>
            <a:off x="2845594" y="571351"/>
            <a:ext cx="4213735" cy="32156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ctr"/>
            <a:r>
              <a:rPr lang="en-US" sz="2000" b="1" dirty="0">
                <a:solidFill>
                  <a:srgbClr val="111111"/>
                </a:solidFill>
                <a:latin typeface="Arial"/>
                <a:cs typeface="Arial"/>
              </a:rPr>
              <a:t>Historical Evidence Dossier</a:t>
            </a:r>
          </a:p>
        </p:txBody>
      </p:sp>
      <p:sp>
        <p:nvSpPr>
          <p:cNvPr id="4" name="label"/>
          <p:cNvSpPr txBox="1"/>
          <p:nvPr/>
        </p:nvSpPr>
        <p:spPr>
          <a:xfrm>
            <a:off x="2845594" y="866626"/>
            <a:ext cx="4213735" cy="18821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ctr"/>
            <a:r>
              <a:rPr lang="en-US" sz="900" b="0" dirty="0">
                <a:solidFill>
                  <a:srgbClr val="111111"/>
                </a:solidFill>
                <a:latin typeface="Arial"/>
                <a:cs typeface="Arial"/>
              </a:rPr>
              <a:t>Grade Band: 9-12</a:t>
            </a:r>
          </a:p>
        </p:txBody>
      </p:sp>
      <p:sp>
        <p:nvSpPr>
          <p:cNvPr id="5" name="label"/>
          <p:cNvSpPr txBox="1"/>
          <p:nvPr/>
        </p:nvSpPr>
        <p:spPr>
          <a:xfrm>
            <a:off x="7169051" y="853678"/>
            <a:ext cx="2505039" cy="201162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1000" b="0" dirty="0">
                <a:solidFill>
                  <a:srgbClr val="111111"/>
                </a:solidFill>
                <a:latin typeface="Arial"/>
                <a:cs typeface="Arial"/>
              </a:rPr>
              <a:t>Topic / Event: _____________________</a:t>
            </a:r>
          </a:p>
        </p:txBody>
      </p:sp>
      <p:cxnSp>
        <p:nvCxnSpPr>
          <p:cNvPr id="6" name="rule"/>
          <p:cNvCxnSpPr/>
          <p:nvPr/>
        </p:nvCxnSpPr>
        <p:spPr>
          <a:xfrm>
            <a:off x="420886" y="1042541"/>
            <a:ext cx="9216628" cy="0"/>
          </a:xfrm>
          <a:prstGeom prst="line">
            <a:avLst/>
          </a:prstGeom>
          <a:ln w="28575">
            <a:solidFill>
              <a:srgbClr val="111111"/>
            </a:solidFill>
          </a:ln>
        </p:spPr>
      </p:cxnSp>
      <p:sp>
        <p:nvSpPr>
          <p:cNvPr id="7" name="Historical Question"/>
          <p:cNvSpPr/>
          <p:nvPr/>
        </p:nvSpPr>
        <p:spPr>
          <a:xfrm>
            <a:off x="420886" y="1133921"/>
            <a:ext cx="9216628" cy="608558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920" b="1" dirty="0">
                <a:solidFill>
                  <a:srgbClr val="111111"/>
                </a:solidFill>
                <a:latin typeface="Arial"/>
                <a:cs typeface="Arial"/>
              </a:rPr>
              <a:t>Historical Question</a:t>
            </a:r>
          </a:p>
          <a:p>
            <a:pPr algn="l"/>
            <a:endParaRPr lang="en-US"/>
          </a:p>
        </p:txBody>
      </p:sp>
      <p:sp>
        <p:nvSpPr>
          <p:cNvPr id="8" name="Source 1"/>
          <p:cNvSpPr/>
          <p:nvPr/>
        </p:nvSpPr>
        <p:spPr>
          <a:xfrm>
            <a:off x="420886" y="2343150"/>
            <a:ext cx="3023443" cy="915293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920" b="1" dirty="0">
                <a:solidFill>
                  <a:srgbClr val="111111"/>
                </a:solidFill>
                <a:latin typeface="Arial"/>
                <a:cs typeface="Arial"/>
              </a:rPr>
              <a:t>Source 1</a:t>
            </a:r>
          </a:p>
          <a:p>
            <a:pPr algn="l"/>
            <a:endParaRPr lang="en-US"/>
          </a:p>
        </p:txBody>
      </p:sp>
      <p:sp>
        <p:nvSpPr>
          <p:cNvPr id="9" name="Evidence from Source 1"/>
          <p:cNvSpPr/>
          <p:nvPr/>
        </p:nvSpPr>
        <p:spPr>
          <a:xfrm>
            <a:off x="420886" y="3331518"/>
            <a:ext cx="3023443" cy="915293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920" b="1" dirty="0">
                <a:solidFill>
                  <a:srgbClr val="111111"/>
                </a:solidFill>
                <a:latin typeface="Arial"/>
                <a:cs typeface="Arial"/>
              </a:rPr>
              <a:t>Evidence from Source 1</a:t>
            </a:r>
          </a:p>
          <a:p>
            <a:pPr algn="l"/>
            <a:endParaRPr lang="en-US"/>
          </a:p>
        </p:txBody>
      </p:sp>
      <p:sp>
        <p:nvSpPr>
          <p:cNvPr id="10" name="Reliability / Limitation"/>
          <p:cNvSpPr/>
          <p:nvPr/>
        </p:nvSpPr>
        <p:spPr>
          <a:xfrm>
            <a:off x="420886" y="4319885"/>
            <a:ext cx="3023443" cy="915293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920" b="1" dirty="0">
                <a:solidFill>
                  <a:srgbClr val="111111"/>
                </a:solidFill>
                <a:latin typeface="Arial"/>
                <a:cs typeface="Arial"/>
              </a:rPr>
              <a:t>Reliability / Limitation</a:t>
            </a:r>
          </a:p>
          <a:p>
            <a:pPr algn="l"/>
            <a:endParaRPr lang="en-US"/>
          </a:p>
        </p:txBody>
      </p:sp>
      <p:sp>
        <p:nvSpPr>
          <p:cNvPr id="11" name="Source 2"/>
          <p:cNvSpPr/>
          <p:nvPr/>
        </p:nvSpPr>
        <p:spPr>
          <a:xfrm>
            <a:off x="3517404" y="2343150"/>
            <a:ext cx="3023443" cy="927943"/>
          </a:xfrm>
          <a:prstGeom prst="roundRect">
            <a:avLst>
              <a:gd name="adj" fmla="val 14000"/>
            </a:avLst>
          </a:prstGeom>
          <a:noFill/>
          <a:ln w="3429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920" b="1" dirty="0">
                <a:solidFill>
                  <a:srgbClr val="111111"/>
                </a:solidFill>
                <a:latin typeface="Arial"/>
                <a:cs typeface="Arial"/>
              </a:rPr>
              <a:t>Source 2</a:t>
            </a:r>
          </a:p>
          <a:p>
            <a:pPr algn="l"/>
            <a:endParaRPr lang="en-US"/>
          </a:p>
        </p:txBody>
      </p:sp>
      <p:sp>
        <p:nvSpPr>
          <p:cNvPr id="12" name="Evidence from Source 2"/>
          <p:cNvSpPr/>
          <p:nvPr/>
        </p:nvSpPr>
        <p:spPr>
          <a:xfrm>
            <a:off x="3517404" y="3344168"/>
            <a:ext cx="3023443" cy="908893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920" b="1" dirty="0">
                <a:solidFill>
                  <a:srgbClr val="111111"/>
                </a:solidFill>
                <a:latin typeface="Arial"/>
                <a:cs typeface="Arial"/>
              </a:rPr>
              <a:t>Evidence from Source 2</a:t>
            </a:r>
          </a:p>
          <a:p>
            <a:pPr algn="l"/>
            <a:endParaRPr lang="en-US"/>
          </a:p>
        </p:txBody>
      </p:sp>
      <p:sp>
        <p:nvSpPr>
          <p:cNvPr id="13" name="Reliability / Limitation"/>
          <p:cNvSpPr/>
          <p:nvPr/>
        </p:nvSpPr>
        <p:spPr>
          <a:xfrm>
            <a:off x="3517404" y="4326136"/>
            <a:ext cx="3023443" cy="909042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920" b="1" dirty="0">
                <a:solidFill>
                  <a:srgbClr val="111111"/>
                </a:solidFill>
                <a:latin typeface="Arial"/>
                <a:cs typeface="Arial"/>
              </a:rPr>
              <a:t>Reliability / Limitation</a:t>
            </a:r>
          </a:p>
          <a:p>
            <a:pPr algn="l"/>
            <a:endParaRPr lang="en-US"/>
          </a:p>
        </p:txBody>
      </p:sp>
      <p:sp>
        <p:nvSpPr>
          <p:cNvPr id="14" name="Source 3"/>
          <p:cNvSpPr/>
          <p:nvPr/>
        </p:nvSpPr>
        <p:spPr>
          <a:xfrm>
            <a:off x="6613922" y="2343150"/>
            <a:ext cx="3023592" cy="915293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920" b="1" dirty="0">
                <a:solidFill>
                  <a:srgbClr val="111111"/>
                </a:solidFill>
                <a:latin typeface="Arial"/>
                <a:cs typeface="Arial"/>
              </a:rPr>
              <a:t>Source 3</a:t>
            </a:r>
          </a:p>
          <a:p>
            <a:pPr algn="l"/>
            <a:endParaRPr lang="en-US"/>
          </a:p>
        </p:txBody>
      </p:sp>
      <p:sp>
        <p:nvSpPr>
          <p:cNvPr id="15" name="Evidence from Source 3"/>
          <p:cNvSpPr/>
          <p:nvPr/>
        </p:nvSpPr>
        <p:spPr>
          <a:xfrm>
            <a:off x="6613922" y="3331518"/>
            <a:ext cx="3023592" cy="915293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920" b="1" dirty="0">
                <a:solidFill>
                  <a:srgbClr val="111111"/>
                </a:solidFill>
                <a:latin typeface="Arial"/>
                <a:cs typeface="Arial"/>
              </a:rPr>
              <a:t>Evidence from Source 3</a:t>
            </a:r>
          </a:p>
          <a:p>
            <a:pPr algn="l"/>
            <a:endParaRPr lang="en-US"/>
          </a:p>
        </p:txBody>
      </p:sp>
      <p:sp>
        <p:nvSpPr>
          <p:cNvPr id="16" name="Reliability / Limitation"/>
          <p:cNvSpPr/>
          <p:nvPr/>
        </p:nvSpPr>
        <p:spPr>
          <a:xfrm>
            <a:off x="6613922" y="4319885"/>
            <a:ext cx="3023592" cy="915293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920" b="1" dirty="0">
                <a:solidFill>
                  <a:srgbClr val="111111"/>
                </a:solidFill>
                <a:latin typeface="Arial"/>
                <a:cs typeface="Arial"/>
              </a:rPr>
              <a:t>Reliability / Limitation</a:t>
            </a:r>
          </a:p>
          <a:p>
            <a:pPr algn="l"/>
            <a:endParaRPr lang="en-US"/>
          </a:p>
        </p:txBody>
      </p:sp>
      <p:sp>
        <p:nvSpPr>
          <p:cNvPr id="17" name="Conflicting / Missing Evidence"/>
          <p:cNvSpPr/>
          <p:nvPr/>
        </p:nvSpPr>
        <p:spPr>
          <a:xfrm>
            <a:off x="420886" y="5308253"/>
            <a:ext cx="3023443" cy="608558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920" b="1" dirty="0">
                <a:solidFill>
                  <a:srgbClr val="111111"/>
                </a:solidFill>
                <a:latin typeface="Arial"/>
                <a:cs typeface="Arial"/>
              </a:rPr>
              <a:t>Conflicting / Missing Evidence</a:t>
            </a:r>
          </a:p>
          <a:p>
            <a:pPr algn="l"/>
            <a:endParaRPr lang="en-US"/>
          </a:p>
        </p:txBody>
      </p:sp>
      <p:sp>
        <p:nvSpPr>
          <p:cNvPr id="18" name="Working Conclusion"/>
          <p:cNvSpPr/>
          <p:nvPr/>
        </p:nvSpPr>
        <p:spPr>
          <a:xfrm>
            <a:off x="3517404" y="5308253"/>
            <a:ext cx="6120110" cy="608558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920" b="1" dirty="0">
                <a:solidFill>
                  <a:srgbClr val="111111"/>
                </a:solidFill>
                <a:latin typeface="Arial"/>
                <a:cs typeface="Arial"/>
              </a:rPr>
              <a:t>Working Conclusion</a:t>
            </a:r>
          </a:p>
          <a:p>
            <a:pPr algn="l"/>
            <a:endParaRPr lang="en-US"/>
          </a:p>
        </p:txBody>
      </p:sp>
      <p:cxnSp>
        <p:nvCxnSpPr>
          <p:cNvPr id="19" name="rule"/>
          <p:cNvCxnSpPr/>
          <p:nvPr/>
        </p:nvCxnSpPr>
        <p:spPr>
          <a:xfrm>
            <a:off x="420886" y="6949083"/>
            <a:ext cx="9216628" cy="0"/>
          </a:xfrm>
          <a:prstGeom prst="line">
            <a:avLst/>
          </a:prstGeom>
          <a:ln w="9525">
            <a:solidFill>
              <a:srgbClr val="111111"/>
            </a:solidFill>
          </a:ln>
        </p:spPr>
      </p:cxnSp>
      <p:sp>
        <p:nvSpPr>
          <p:cNvPr id="20" name="label"/>
          <p:cNvSpPr txBox="1"/>
          <p:nvPr/>
        </p:nvSpPr>
        <p:spPr>
          <a:xfrm>
            <a:off x="420886" y="7024688"/>
            <a:ext cx="2204704" cy="39776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800" b="0" dirty="0">
                <a:solidFill>
                  <a:srgbClr val="111111"/>
                </a:solidFill>
                <a:latin typeface="Arial"/>
                <a:cs typeface="Arial"/>
              </a:rPr>
              <a:t>Sources Used: 1.________________ 2.________________ 3.________________</a:t>
            </a:r>
          </a:p>
        </p:txBody>
      </p:sp>
      <p:sp>
        <p:nvSpPr>
          <p:cNvPr id="21" name="label"/>
          <p:cNvSpPr txBox="1"/>
          <p:nvPr/>
        </p:nvSpPr>
        <p:spPr>
          <a:xfrm>
            <a:off x="2680395" y="7074247"/>
            <a:ext cx="4282494" cy="29864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800" b="0" dirty="0">
                <a:solidFill>
                  <a:srgbClr val="111111"/>
                </a:solidFill>
                <a:latin typeface="Arial"/>
                <a:cs typeface="Arial"/>
              </a:rPr>
              <a:t>TEKS Skill Focus: Grades 9-12: historical inquiry, chronology, causation, perspective, source evaluation, claims/evidence, geographic interpretation, visual communication.</a:t>
            </a:r>
          </a:p>
        </p:txBody>
      </p:sp>
      <p:sp>
        <p:nvSpPr>
          <p:cNvPr id="22" name="label"/>
          <p:cNvSpPr txBox="1"/>
          <p:nvPr/>
        </p:nvSpPr>
        <p:spPr>
          <a:xfrm>
            <a:off x="7017693" y="7144345"/>
            <a:ext cx="2656397" cy="158448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710" b="0" dirty="0">
                <a:solidFill>
                  <a:srgbClr val="111111"/>
                </a:solidFill>
                <a:latin typeface="Arial"/>
                <a:cs typeface="Arial"/>
              </a:rPr>
              <a:t>CC-BY-NC TCEA.org by Miguel Guhlin (mguhlin.org)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abel"/>
          <p:cNvSpPr txBox="1"/>
          <p:nvPr/>
        </p:nvSpPr>
        <p:spPr>
          <a:xfrm>
            <a:off x="420886" y="402580"/>
            <a:ext cx="2314986" cy="652260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950" b="0" dirty="0">
                <a:solidFill>
                  <a:srgbClr val="111111"/>
                </a:solidFill>
                <a:latin typeface="Arial"/>
                <a:cs typeface="Arial"/>
              </a:rPr>
              <a:t>Name: ___________________</a:t>
            </a:r>
            <a:br/>
            <a:r>
              <a:rPr lang="en-US" sz="950" b="0" dirty="0">
                <a:solidFill>
                  <a:srgbClr val="111111"/>
                </a:solidFill>
                <a:latin typeface="Arial"/>
                <a:cs typeface="Arial"/>
              </a:rPr>
              <a:t>Date: __________ Class/Period: __________</a:t>
            </a:r>
          </a:p>
        </p:txBody>
      </p:sp>
      <p:sp>
        <p:nvSpPr>
          <p:cNvPr id="3" name="label"/>
          <p:cNvSpPr txBox="1"/>
          <p:nvPr/>
        </p:nvSpPr>
        <p:spPr>
          <a:xfrm>
            <a:off x="2845594" y="571351"/>
            <a:ext cx="4213735" cy="32156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ctr"/>
            <a:r>
              <a:rPr lang="en-US" sz="2000" b="1" dirty="0">
                <a:solidFill>
                  <a:srgbClr val="111111"/>
                </a:solidFill>
                <a:latin typeface="Arial"/>
                <a:cs typeface="Arial"/>
              </a:rPr>
              <a:t>Compare Two Events</a:t>
            </a:r>
          </a:p>
        </p:txBody>
      </p:sp>
      <p:sp>
        <p:nvSpPr>
          <p:cNvPr id="4" name="label"/>
          <p:cNvSpPr txBox="1"/>
          <p:nvPr/>
        </p:nvSpPr>
        <p:spPr>
          <a:xfrm>
            <a:off x="2845594" y="866626"/>
            <a:ext cx="4213735" cy="18821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ctr"/>
            <a:r>
              <a:rPr lang="en-US" sz="900" b="0" dirty="0">
                <a:solidFill>
                  <a:srgbClr val="111111"/>
                </a:solidFill>
                <a:latin typeface="Arial"/>
                <a:cs typeface="Arial"/>
              </a:rPr>
              <a:t>Grade Band: 9-12</a:t>
            </a:r>
          </a:p>
        </p:txBody>
      </p:sp>
      <p:sp>
        <p:nvSpPr>
          <p:cNvPr id="5" name="label"/>
          <p:cNvSpPr txBox="1"/>
          <p:nvPr/>
        </p:nvSpPr>
        <p:spPr>
          <a:xfrm>
            <a:off x="7169051" y="853678"/>
            <a:ext cx="2505039" cy="201162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1000" b="0" dirty="0">
                <a:solidFill>
                  <a:srgbClr val="111111"/>
                </a:solidFill>
                <a:latin typeface="Arial"/>
                <a:cs typeface="Arial"/>
              </a:rPr>
              <a:t>Topic / Event: _____________________</a:t>
            </a:r>
          </a:p>
        </p:txBody>
      </p:sp>
      <p:cxnSp>
        <p:nvCxnSpPr>
          <p:cNvPr id="6" name="rule"/>
          <p:cNvCxnSpPr/>
          <p:nvPr/>
        </p:nvCxnSpPr>
        <p:spPr>
          <a:xfrm>
            <a:off x="420886" y="1042541"/>
            <a:ext cx="9216628" cy="0"/>
          </a:xfrm>
          <a:prstGeom prst="line">
            <a:avLst/>
          </a:prstGeom>
          <a:ln w="28575">
            <a:solidFill>
              <a:srgbClr val="111111"/>
            </a:solidFill>
          </a:ln>
        </p:spPr>
      </p:cxnSp>
      <p:sp>
        <p:nvSpPr>
          <p:cNvPr id="7" name="Event A"/>
          <p:cNvSpPr/>
          <p:nvPr/>
        </p:nvSpPr>
        <p:spPr>
          <a:xfrm>
            <a:off x="420886" y="1133921"/>
            <a:ext cx="3239393" cy="955030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920" b="1" dirty="0">
                <a:solidFill>
                  <a:srgbClr val="111111"/>
                </a:solidFill>
                <a:latin typeface="Arial"/>
                <a:cs typeface="Arial"/>
              </a:rPr>
              <a:t>Event A</a:t>
            </a:r>
          </a:p>
          <a:p>
            <a:pPr algn="l"/>
            <a:endParaRPr lang="en-US"/>
          </a:p>
        </p:txBody>
      </p:sp>
      <p:sp>
        <p:nvSpPr>
          <p:cNvPr id="8" name="Event B"/>
          <p:cNvSpPr/>
          <p:nvPr/>
        </p:nvSpPr>
        <p:spPr>
          <a:xfrm>
            <a:off x="6397972" y="1133921"/>
            <a:ext cx="3239542" cy="955030"/>
          </a:xfrm>
          <a:prstGeom prst="roundRect">
            <a:avLst>
              <a:gd name="adj" fmla="val 14000"/>
            </a:avLst>
          </a:prstGeom>
          <a:noFill/>
          <a:ln w="3429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920" b="1" dirty="0">
                <a:solidFill>
                  <a:srgbClr val="111111"/>
                </a:solidFill>
                <a:latin typeface="Arial"/>
                <a:cs typeface="Arial"/>
              </a:rPr>
              <a:t>Event B</a:t>
            </a:r>
          </a:p>
          <a:p>
            <a:pPr algn="l"/>
            <a:endParaRPr lang="en-US"/>
          </a:p>
        </p:txBody>
      </p:sp>
      <p:sp>
        <p:nvSpPr>
          <p:cNvPr id="9" name="What caused it?"/>
          <p:cNvSpPr/>
          <p:nvPr/>
        </p:nvSpPr>
        <p:spPr>
          <a:xfrm>
            <a:off x="420886" y="2162026"/>
            <a:ext cx="3239393" cy="831652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920" b="1" dirty="0">
                <a:solidFill>
                  <a:srgbClr val="111111"/>
                </a:solidFill>
                <a:latin typeface="Arial"/>
                <a:cs typeface="Arial"/>
              </a:rPr>
              <a:t>What caused it?</a:t>
            </a:r>
          </a:p>
          <a:p>
            <a:pPr algn="l"/>
            <a:endParaRPr lang="en-US"/>
          </a:p>
        </p:txBody>
      </p:sp>
      <p:sp>
        <p:nvSpPr>
          <p:cNvPr id="10" name="Key People / Groups"/>
          <p:cNvSpPr/>
          <p:nvPr/>
        </p:nvSpPr>
        <p:spPr>
          <a:xfrm>
            <a:off x="420886" y="3066752"/>
            <a:ext cx="3239393" cy="831652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920" b="1" dirty="0">
                <a:solidFill>
                  <a:srgbClr val="111111"/>
                </a:solidFill>
                <a:latin typeface="Arial"/>
                <a:cs typeface="Arial"/>
              </a:rPr>
              <a:t>Key People / Groups</a:t>
            </a:r>
          </a:p>
          <a:p>
            <a:pPr algn="l"/>
            <a:endParaRPr lang="en-US"/>
          </a:p>
        </p:txBody>
      </p:sp>
      <p:sp>
        <p:nvSpPr>
          <p:cNvPr id="11" name="Similarities"/>
          <p:cNvSpPr/>
          <p:nvPr/>
        </p:nvSpPr>
        <p:spPr>
          <a:xfrm>
            <a:off x="3733354" y="2162026"/>
            <a:ext cx="2591544" cy="831652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920" b="1" dirty="0">
                <a:solidFill>
                  <a:srgbClr val="111111"/>
                </a:solidFill>
                <a:latin typeface="Arial"/>
                <a:cs typeface="Arial"/>
              </a:rPr>
              <a:t>Similarities</a:t>
            </a:r>
          </a:p>
          <a:p>
            <a:pPr algn="l"/>
            <a:endParaRPr lang="en-US"/>
          </a:p>
        </p:txBody>
      </p:sp>
      <p:sp>
        <p:nvSpPr>
          <p:cNvPr id="12" name="Differences"/>
          <p:cNvSpPr/>
          <p:nvPr/>
        </p:nvSpPr>
        <p:spPr>
          <a:xfrm>
            <a:off x="3733354" y="3066752"/>
            <a:ext cx="2591544" cy="831652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920" b="1" dirty="0">
                <a:solidFill>
                  <a:srgbClr val="111111"/>
                </a:solidFill>
                <a:latin typeface="Arial"/>
                <a:cs typeface="Arial"/>
              </a:rPr>
              <a:t>Differences</a:t>
            </a:r>
          </a:p>
          <a:p>
            <a:pPr algn="l"/>
            <a:endParaRPr lang="en-US"/>
          </a:p>
        </p:txBody>
      </p:sp>
      <p:sp>
        <p:nvSpPr>
          <p:cNvPr id="13" name="What caused it?"/>
          <p:cNvSpPr/>
          <p:nvPr/>
        </p:nvSpPr>
        <p:spPr>
          <a:xfrm>
            <a:off x="6397972" y="2162026"/>
            <a:ext cx="3239542" cy="831652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920" b="1" dirty="0">
                <a:solidFill>
                  <a:srgbClr val="111111"/>
                </a:solidFill>
                <a:latin typeface="Arial"/>
                <a:cs typeface="Arial"/>
              </a:rPr>
              <a:t>What caused it?</a:t>
            </a:r>
          </a:p>
          <a:p>
            <a:pPr algn="l"/>
            <a:endParaRPr lang="en-US"/>
          </a:p>
        </p:txBody>
      </p:sp>
      <p:sp>
        <p:nvSpPr>
          <p:cNvPr id="14" name="Key People / Groups"/>
          <p:cNvSpPr/>
          <p:nvPr/>
        </p:nvSpPr>
        <p:spPr>
          <a:xfrm>
            <a:off x="6397972" y="3066752"/>
            <a:ext cx="3239542" cy="831652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920" b="1" dirty="0">
                <a:solidFill>
                  <a:srgbClr val="111111"/>
                </a:solidFill>
                <a:latin typeface="Arial"/>
                <a:cs typeface="Arial"/>
              </a:rPr>
              <a:t>Key People / Groups</a:t>
            </a:r>
          </a:p>
          <a:p>
            <a:pPr algn="l"/>
            <a:endParaRPr lang="en-US"/>
          </a:p>
        </p:txBody>
      </p:sp>
      <p:sp>
        <p:nvSpPr>
          <p:cNvPr id="15" name="Outcomes"/>
          <p:cNvSpPr/>
          <p:nvPr/>
        </p:nvSpPr>
        <p:spPr>
          <a:xfrm>
            <a:off x="420886" y="3971479"/>
            <a:ext cx="3239393" cy="831652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920" b="1" dirty="0">
                <a:solidFill>
                  <a:srgbClr val="111111"/>
                </a:solidFill>
                <a:latin typeface="Arial"/>
                <a:cs typeface="Arial"/>
              </a:rPr>
              <a:t>Outcomes</a:t>
            </a:r>
          </a:p>
          <a:p>
            <a:pPr algn="l"/>
            <a:endParaRPr lang="en-US"/>
          </a:p>
        </p:txBody>
      </p:sp>
      <p:sp>
        <p:nvSpPr>
          <p:cNvPr id="16" name="Historical Significance"/>
          <p:cNvSpPr/>
          <p:nvPr/>
        </p:nvSpPr>
        <p:spPr>
          <a:xfrm>
            <a:off x="420886" y="4876205"/>
            <a:ext cx="3239393" cy="831800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920" b="1" dirty="0">
                <a:solidFill>
                  <a:srgbClr val="111111"/>
                </a:solidFill>
                <a:latin typeface="Arial"/>
                <a:cs typeface="Arial"/>
              </a:rPr>
              <a:t>Historical Significance</a:t>
            </a:r>
          </a:p>
          <a:p>
            <a:pPr algn="l"/>
            <a:endParaRPr lang="en-US"/>
          </a:p>
        </p:txBody>
      </p:sp>
      <p:sp>
        <p:nvSpPr>
          <p:cNvPr id="17" name="Which comparison matters most?"/>
          <p:cNvSpPr/>
          <p:nvPr/>
        </p:nvSpPr>
        <p:spPr>
          <a:xfrm>
            <a:off x="3733354" y="3971479"/>
            <a:ext cx="2591544" cy="1736527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920" b="1" dirty="0">
                <a:solidFill>
                  <a:srgbClr val="111111"/>
                </a:solidFill>
                <a:latin typeface="Arial"/>
                <a:cs typeface="Arial"/>
              </a:rPr>
              <a:t>Which comparison matters most?</a:t>
            </a:r>
          </a:p>
          <a:p>
            <a:pPr algn="l"/>
            <a:endParaRPr lang="en-US"/>
          </a:p>
        </p:txBody>
      </p:sp>
      <p:sp>
        <p:nvSpPr>
          <p:cNvPr id="18" name="Outcomes"/>
          <p:cNvSpPr/>
          <p:nvPr/>
        </p:nvSpPr>
        <p:spPr>
          <a:xfrm>
            <a:off x="6397972" y="3971479"/>
            <a:ext cx="3239542" cy="831652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920" b="1" dirty="0">
                <a:solidFill>
                  <a:srgbClr val="111111"/>
                </a:solidFill>
                <a:latin typeface="Arial"/>
                <a:cs typeface="Arial"/>
              </a:rPr>
              <a:t>Outcomes</a:t>
            </a:r>
          </a:p>
          <a:p>
            <a:pPr algn="l"/>
            <a:endParaRPr lang="en-US"/>
          </a:p>
        </p:txBody>
      </p:sp>
      <p:sp>
        <p:nvSpPr>
          <p:cNvPr id="19" name="Historical Significance"/>
          <p:cNvSpPr/>
          <p:nvPr/>
        </p:nvSpPr>
        <p:spPr>
          <a:xfrm>
            <a:off x="6397972" y="4876205"/>
            <a:ext cx="3239542" cy="831800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920" b="1" dirty="0">
                <a:solidFill>
                  <a:srgbClr val="111111"/>
                </a:solidFill>
                <a:latin typeface="Arial"/>
                <a:cs typeface="Arial"/>
              </a:rPr>
              <a:t>Historical Significance</a:t>
            </a:r>
          </a:p>
          <a:p>
            <a:pPr algn="l"/>
            <a:endParaRPr lang="en-US"/>
          </a:p>
        </p:txBody>
      </p:sp>
      <p:sp>
        <p:nvSpPr>
          <p:cNvPr id="20" name="Evidence"/>
          <p:cNvSpPr/>
          <p:nvPr/>
        </p:nvSpPr>
        <p:spPr>
          <a:xfrm>
            <a:off x="420886" y="5781080"/>
            <a:ext cx="9216628" cy="627608"/>
          </a:xfrm>
          <a:prstGeom prst="roundRect">
            <a:avLst>
              <a:gd name="adj" fmla="val 14000"/>
            </a:avLst>
          </a:prstGeom>
          <a:noFill/>
          <a:ln w="3429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920" b="1" dirty="0">
                <a:solidFill>
                  <a:srgbClr val="111111"/>
                </a:solidFill>
                <a:latin typeface="Arial"/>
                <a:cs typeface="Arial"/>
              </a:rPr>
              <a:t>Evidence</a:t>
            </a:r>
          </a:p>
          <a:p>
            <a:pPr algn="l"/>
            <a:endParaRPr lang="en-US"/>
          </a:p>
        </p:txBody>
      </p:sp>
      <p:cxnSp>
        <p:nvCxnSpPr>
          <p:cNvPr id="21" name="rule"/>
          <p:cNvCxnSpPr/>
          <p:nvPr/>
        </p:nvCxnSpPr>
        <p:spPr>
          <a:xfrm>
            <a:off x="420886" y="6949083"/>
            <a:ext cx="9216628" cy="0"/>
          </a:xfrm>
          <a:prstGeom prst="line">
            <a:avLst/>
          </a:prstGeom>
          <a:ln w="9525">
            <a:solidFill>
              <a:srgbClr val="111111"/>
            </a:solidFill>
          </a:ln>
        </p:spPr>
      </p:cxnSp>
      <p:sp>
        <p:nvSpPr>
          <p:cNvPr id="22" name="label"/>
          <p:cNvSpPr txBox="1"/>
          <p:nvPr/>
        </p:nvSpPr>
        <p:spPr>
          <a:xfrm>
            <a:off x="420886" y="7024688"/>
            <a:ext cx="2204704" cy="39776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800" b="0" dirty="0">
                <a:solidFill>
                  <a:srgbClr val="111111"/>
                </a:solidFill>
                <a:latin typeface="Arial"/>
                <a:cs typeface="Arial"/>
              </a:rPr>
              <a:t>Sources Used: 1.________________ 2.________________ 3.________________</a:t>
            </a:r>
          </a:p>
        </p:txBody>
      </p:sp>
      <p:sp>
        <p:nvSpPr>
          <p:cNvPr id="23" name="label"/>
          <p:cNvSpPr txBox="1"/>
          <p:nvPr/>
        </p:nvSpPr>
        <p:spPr>
          <a:xfrm>
            <a:off x="2680395" y="7074247"/>
            <a:ext cx="4282494" cy="29864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800" b="0" dirty="0">
                <a:solidFill>
                  <a:srgbClr val="111111"/>
                </a:solidFill>
                <a:latin typeface="Arial"/>
                <a:cs typeface="Arial"/>
              </a:rPr>
              <a:t>TEKS Skill Focus: Grades 9-12: historical inquiry, chronology, causation, perspective, source evaluation, claims/evidence, geographic interpretation, visual communication.</a:t>
            </a:r>
          </a:p>
        </p:txBody>
      </p:sp>
      <p:sp>
        <p:nvSpPr>
          <p:cNvPr id="24" name="label"/>
          <p:cNvSpPr txBox="1"/>
          <p:nvPr/>
        </p:nvSpPr>
        <p:spPr>
          <a:xfrm>
            <a:off x="7017693" y="7144345"/>
            <a:ext cx="2656397" cy="158448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710" b="0" dirty="0">
                <a:solidFill>
                  <a:srgbClr val="111111"/>
                </a:solidFill>
                <a:latin typeface="Arial"/>
                <a:cs typeface="Arial"/>
              </a:rPr>
              <a:t>CC-BY-NC TCEA.org by Miguel Guhlin (mguhlin.org)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abel"/>
          <p:cNvSpPr txBox="1"/>
          <p:nvPr/>
        </p:nvSpPr>
        <p:spPr>
          <a:xfrm>
            <a:off x="420886" y="402580"/>
            <a:ext cx="2314986" cy="652260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950" b="0" dirty="0">
                <a:solidFill>
                  <a:srgbClr val="111111"/>
                </a:solidFill>
                <a:latin typeface="Arial"/>
                <a:cs typeface="Arial"/>
              </a:rPr>
              <a:t>Name: ___________________</a:t>
            </a:r>
            <a:br/>
            <a:r>
              <a:rPr lang="en-US" sz="950" b="0" dirty="0">
                <a:solidFill>
                  <a:srgbClr val="111111"/>
                </a:solidFill>
                <a:latin typeface="Arial"/>
                <a:cs typeface="Arial"/>
              </a:rPr>
              <a:t>Date: __________ Class/Period: __________</a:t>
            </a:r>
          </a:p>
        </p:txBody>
      </p:sp>
      <p:sp>
        <p:nvSpPr>
          <p:cNvPr id="3" name="label"/>
          <p:cNvSpPr txBox="1"/>
          <p:nvPr/>
        </p:nvSpPr>
        <p:spPr>
          <a:xfrm>
            <a:off x="2845594" y="571351"/>
            <a:ext cx="4213735" cy="32156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ctr"/>
            <a:r>
              <a:rPr lang="en-US" sz="2000" b="1" dirty="0">
                <a:solidFill>
                  <a:srgbClr val="111111"/>
                </a:solidFill>
                <a:latin typeface="Arial"/>
                <a:cs typeface="Arial"/>
              </a:rPr>
              <a:t>Event Sequence Trail</a:t>
            </a:r>
          </a:p>
        </p:txBody>
      </p:sp>
      <p:sp>
        <p:nvSpPr>
          <p:cNvPr id="4" name="label"/>
          <p:cNvSpPr txBox="1"/>
          <p:nvPr/>
        </p:nvSpPr>
        <p:spPr>
          <a:xfrm>
            <a:off x="2845594" y="866626"/>
            <a:ext cx="4213735" cy="18821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ctr"/>
            <a:r>
              <a:rPr lang="en-US" sz="900" b="0" dirty="0">
                <a:solidFill>
                  <a:srgbClr val="111111"/>
                </a:solidFill>
                <a:latin typeface="Arial"/>
                <a:cs typeface="Arial"/>
              </a:rPr>
              <a:t>Grade Band: 3-5</a:t>
            </a:r>
          </a:p>
        </p:txBody>
      </p:sp>
      <p:sp>
        <p:nvSpPr>
          <p:cNvPr id="5" name="label"/>
          <p:cNvSpPr txBox="1"/>
          <p:nvPr/>
        </p:nvSpPr>
        <p:spPr>
          <a:xfrm>
            <a:off x="7169051" y="853678"/>
            <a:ext cx="2505039" cy="201162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1000" b="0" dirty="0">
                <a:solidFill>
                  <a:srgbClr val="111111"/>
                </a:solidFill>
                <a:latin typeface="Arial"/>
                <a:cs typeface="Arial"/>
              </a:rPr>
              <a:t>Topic / Event: _____________________</a:t>
            </a:r>
          </a:p>
        </p:txBody>
      </p:sp>
      <p:cxnSp>
        <p:nvCxnSpPr>
          <p:cNvPr id="6" name="rule"/>
          <p:cNvCxnSpPr/>
          <p:nvPr/>
        </p:nvCxnSpPr>
        <p:spPr>
          <a:xfrm>
            <a:off x="420886" y="1042541"/>
            <a:ext cx="9216628" cy="0"/>
          </a:xfrm>
          <a:prstGeom prst="line">
            <a:avLst/>
          </a:prstGeom>
          <a:ln w="28575">
            <a:solidFill>
              <a:srgbClr val="111111"/>
            </a:solidFill>
          </a:ln>
        </p:spPr>
      </p:cxnSp>
      <p:sp>
        <p:nvSpPr>
          <p:cNvPr id="7" name="Sequence (Order of Events)"/>
          <p:cNvSpPr/>
          <p:nvPr/>
        </p:nvSpPr>
        <p:spPr>
          <a:xfrm>
            <a:off x="420886" y="4469755"/>
            <a:ext cx="9216628" cy="2387947"/>
          </a:xfrm>
          <a:prstGeom prst="roundRect">
            <a:avLst>
              <a:gd name="adj" fmla="val 6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ctr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Sequence (Order of Events)</a:t>
            </a:r>
          </a:p>
          <a:p>
            <a:pPr algn="ctr"/>
            <a:endParaRPr lang="en-US"/>
          </a:p>
        </p:txBody>
      </p:sp>
      <p:sp>
        <p:nvSpPr>
          <p:cNvPr id="8" name="Where did it happen?"/>
          <p:cNvSpPr/>
          <p:nvPr/>
        </p:nvSpPr>
        <p:spPr>
          <a:xfrm>
            <a:off x="420886" y="1133921"/>
            <a:ext cx="2885926" cy="681484"/>
          </a:xfrm>
          <a:prstGeom prst="roundRect">
            <a:avLst>
              <a:gd name="adj" fmla="val 14000"/>
            </a:avLst>
          </a:prstGeom>
          <a:noFill/>
          <a:ln w="3429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Where did it happen?</a:t>
            </a:r>
          </a:p>
          <a:p>
            <a:pPr algn="l"/>
            <a:endParaRPr lang="en-US"/>
          </a:p>
        </p:txBody>
      </p:sp>
      <p:sp>
        <p:nvSpPr>
          <p:cNvPr id="9" name="The Event"/>
          <p:cNvSpPr/>
          <p:nvPr/>
        </p:nvSpPr>
        <p:spPr>
          <a:xfrm>
            <a:off x="3379887" y="1133921"/>
            <a:ext cx="3298478" cy="2076599"/>
          </a:xfrm>
          <a:prstGeom prst="roundRect">
            <a:avLst>
              <a:gd name="adj" fmla="val 6000"/>
            </a:avLst>
          </a:prstGeom>
          <a:noFill/>
          <a:ln w="28575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ctr"/>
            <a:r>
              <a:rPr lang="en-US" sz="900" b="1" dirty="0">
                <a:solidFill>
                  <a:srgbClr val="111111"/>
                </a:solidFill>
                <a:latin typeface="Arial"/>
                <a:cs typeface="Arial"/>
              </a:rPr>
              <a:t>The Event</a:t>
            </a:r>
          </a:p>
          <a:p>
            <a:pPr algn="ctr"/>
            <a:r>
              <a:rPr lang="en-US" sz="900" b="0" dirty="0">
                <a:solidFill>
                  <a:srgbClr val="111111"/>
                </a:solidFill>
                <a:latin typeface="Arial"/>
                <a:cs typeface="Arial"/>
              </a:rPr>
              <a:t>________________</a:t>
            </a:r>
          </a:p>
        </p:txBody>
      </p:sp>
      <p:sp>
        <p:nvSpPr>
          <p:cNvPr id="10" name="When did it happen?"/>
          <p:cNvSpPr/>
          <p:nvPr/>
        </p:nvSpPr>
        <p:spPr>
          <a:xfrm>
            <a:off x="6751439" y="1133921"/>
            <a:ext cx="2885926" cy="662434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When did it happen?</a:t>
            </a:r>
          </a:p>
          <a:p>
            <a:pPr algn="l"/>
            <a:endParaRPr lang="en-US"/>
          </a:p>
        </p:txBody>
      </p:sp>
      <p:sp>
        <p:nvSpPr>
          <p:cNvPr id="11" name="Beginning"/>
          <p:cNvSpPr/>
          <p:nvPr/>
        </p:nvSpPr>
        <p:spPr>
          <a:xfrm>
            <a:off x="420886" y="2264271"/>
            <a:ext cx="2885926" cy="662434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Beginning</a:t>
            </a:r>
          </a:p>
          <a:p>
            <a:pPr algn="l"/>
            <a:endParaRPr lang="en-US"/>
          </a:p>
        </p:txBody>
      </p:sp>
      <p:sp>
        <p:nvSpPr>
          <p:cNvPr id="12" name="Who was involved?"/>
          <p:cNvSpPr/>
          <p:nvPr/>
        </p:nvSpPr>
        <p:spPr>
          <a:xfrm>
            <a:off x="6751439" y="2264271"/>
            <a:ext cx="2885926" cy="662434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Who was involved?</a:t>
            </a:r>
          </a:p>
          <a:p>
            <a:pPr algn="l"/>
            <a:endParaRPr lang="en-US"/>
          </a:p>
        </p:txBody>
      </p:sp>
      <p:sp>
        <p:nvSpPr>
          <p:cNvPr id="13" name="Ending"/>
          <p:cNvSpPr/>
          <p:nvPr/>
        </p:nvSpPr>
        <p:spPr>
          <a:xfrm>
            <a:off x="420886" y="3283595"/>
            <a:ext cx="2885926" cy="662434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Ending</a:t>
            </a:r>
          </a:p>
          <a:p>
            <a:pPr algn="l"/>
            <a:endParaRPr lang="en-US"/>
          </a:p>
        </p:txBody>
      </p:sp>
      <p:sp>
        <p:nvSpPr>
          <p:cNvPr id="14" name="Why was it important?"/>
          <p:cNvSpPr/>
          <p:nvPr/>
        </p:nvSpPr>
        <p:spPr>
          <a:xfrm>
            <a:off x="3379887" y="3283595"/>
            <a:ext cx="3298478" cy="662434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Why was it important?</a:t>
            </a:r>
          </a:p>
          <a:p>
            <a:pPr algn="l"/>
            <a:endParaRPr lang="en-US"/>
          </a:p>
        </p:txBody>
      </p:sp>
      <p:sp>
        <p:nvSpPr>
          <p:cNvPr id="15" name="label"/>
          <p:cNvSpPr txBox="1"/>
          <p:nvPr/>
        </p:nvSpPr>
        <p:spPr>
          <a:xfrm>
            <a:off x="549473" y="4723209"/>
            <a:ext cx="142542" cy="197739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1000" b="1" dirty="0">
                <a:solidFill>
                  <a:srgbClr val="111111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6" name="label"/>
          <p:cNvSpPr txBox="1"/>
          <p:nvPr/>
        </p:nvSpPr>
        <p:spPr>
          <a:xfrm>
            <a:off x="549473" y="4897041"/>
            <a:ext cx="142542" cy="197739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1000" b="1" dirty="0">
                <a:solidFill>
                  <a:srgbClr val="111111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7" name="label"/>
          <p:cNvSpPr txBox="1"/>
          <p:nvPr/>
        </p:nvSpPr>
        <p:spPr>
          <a:xfrm>
            <a:off x="549473" y="5070723"/>
            <a:ext cx="142542" cy="197739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1000" b="1" dirty="0">
                <a:solidFill>
                  <a:srgbClr val="111111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8" name="label"/>
          <p:cNvSpPr txBox="1"/>
          <p:nvPr/>
        </p:nvSpPr>
        <p:spPr>
          <a:xfrm>
            <a:off x="549473" y="5244405"/>
            <a:ext cx="142542" cy="197739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1000" b="1" dirty="0">
                <a:solidFill>
                  <a:srgbClr val="111111"/>
                </a:solidFill>
                <a:latin typeface="Arial"/>
                <a:cs typeface="Arial"/>
              </a:rPr>
              <a:t>4.</a:t>
            </a:r>
          </a:p>
        </p:txBody>
      </p:sp>
      <p:sp>
        <p:nvSpPr>
          <p:cNvPr id="19" name="label"/>
          <p:cNvSpPr txBox="1"/>
          <p:nvPr/>
        </p:nvSpPr>
        <p:spPr>
          <a:xfrm>
            <a:off x="549473" y="5418237"/>
            <a:ext cx="142542" cy="197739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1000" b="1" dirty="0">
                <a:solidFill>
                  <a:srgbClr val="111111"/>
                </a:solidFill>
                <a:latin typeface="Arial"/>
                <a:cs typeface="Arial"/>
              </a:rPr>
              <a:t>5.</a:t>
            </a:r>
          </a:p>
        </p:txBody>
      </p:sp>
      <p:cxnSp>
        <p:nvCxnSpPr>
          <p:cNvPr id="20" name="rule"/>
          <p:cNvCxnSpPr/>
          <p:nvPr/>
        </p:nvCxnSpPr>
        <p:spPr>
          <a:xfrm>
            <a:off x="420886" y="6949083"/>
            <a:ext cx="9216628" cy="0"/>
          </a:xfrm>
          <a:prstGeom prst="line">
            <a:avLst/>
          </a:prstGeom>
          <a:ln w="9525">
            <a:solidFill>
              <a:srgbClr val="111111"/>
            </a:solidFill>
          </a:ln>
        </p:spPr>
      </p:cxnSp>
      <p:sp>
        <p:nvSpPr>
          <p:cNvPr id="21" name="label"/>
          <p:cNvSpPr txBox="1"/>
          <p:nvPr/>
        </p:nvSpPr>
        <p:spPr>
          <a:xfrm>
            <a:off x="420886" y="7024688"/>
            <a:ext cx="2204704" cy="39776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800" b="0" dirty="0">
                <a:solidFill>
                  <a:srgbClr val="111111"/>
                </a:solidFill>
                <a:latin typeface="Arial"/>
                <a:cs typeface="Arial"/>
              </a:rPr>
              <a:t>Sources Used: 1.________________ 2.________________ 3.________________</a:t>
            </a:r>
          </a:p>
        </p:txBody>
      </p:sp>
      <p:sp>
        <p:nvSpPr>
          <p:cNvPr id="22" name="label"/>
          <p:cNvSpPr txBox="1"/>
          <p:nvPr/>
        </p:nvSpPr>
        <p:spPr>
          <a:xfrm>
            <a:off x="2680395" y="7074247"/>
            <a:ext cx="4282494" cy="29864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800" b="0" dirty="0">
                <a:solidFill>
                  <a:srgbClr val="111111"/>
                </a:solidFill>
                <a:latin typeface="Arial"/>
                <a:cs typeface="Arial"/>
              </a:rPr>
              <a:t>TEKS Skill Focus: Grades 3-5: chronology, cause/effect, sources, point of view, maps, graphic organizers, claims and evidence.</a:t>
            </a:r>
          </a:p>
        </p:txBody>
      </p:sp>
      <p:sp>
        <p:nvSpPr>
          <p:cNvPr id="23" name="label"/>
          <p:cNvSpPr txBox="1"/>
          <p:nvPr/>
        </p:nvSpPr>
        <p:spPr>
          <a:xfrm>
            <a:off x="7017693" y="7144345"/>
            <a:ext cx="2656397" cy="158448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710" b="0" dirty="0">
                <a:solidFill>
                  <a:srgbClr val="111111"/>
                </a:solidFill>
                <a:latin typeface="Arial"/>
                <a:cs typeface="Arial"/>
              </a:rPr>
              <a:t>CC-BY-NC TCEA.org by Miguel Guhlin (mguhlin.org)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abel"/>
          <p:cNvSpPr txBox="1"/>
          <p:nvPr/>
        </p:nvSpPr>
        <p:spPr>
          <a:xfrm>
            <a:off x="420886" y="402580"/>
            <a:ext cx="2314986" cy="652260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950" b="0" dirty="0">
                <a:solidFill>
                  <a:srgbClr val="111111"/>
                </a:solidFill>
                <a:latin typeface="Arial"/>
                <a:cs typeface="Arial"/>
              </a:rPr>
              <a:t>Name: ___________________</a:t>
            </a:r>
            <a:br/>
            <a:r>
              <a:rPr lang="en-US" sz="950" b="0" dirty="0">
                <a:solidFill>
                  <a:srgbClr val="111111"/>
                </a:solidFill>
                <a:latin typeface="Arial"/>
                <a:cs typeface="Arial"/>
              </a:rPr>
              <a:t>Date: __________ Class/Period: __________</a:t>
            </a:r>
          </a:p>
        </p:txBody>
      </p:sp>
      <p:sp>
        <p:nvSpPr>
          <p:cNvPr id="3" name="label"/>
          <p:cNvSpPr txBox="1"/>
          <p:nvPr/>
        </p:nvSpPr>
        <p:spPr>
          <a:xfrm>
            <a:off x="2845594" y="571351"/>
            <a:ext cx="4213735" cy="32156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ctr"/>
            <a:r>
              <a:rPr lang="en-US" sz="2000" b="1" dirty="0">
                <a:solidFill>
                  <a:srgbClr val="111111"/>
                </a:solidFill>
                <a:latin typeface="Arial"/>
                <a:cs typeface="Arial"/>
              </a:rPr>
              <a:t>People and Groups</a:t>
            </a:r>
          </a:p>
        </p:txBody>
      </p:sp>
      <p:sp>
        <p:nvSpPr>
          <p:cNvPr id="4" name="label"/>
          <p:cNvSpPr txBox="1"/>
          <p:nvPr/>
        </p:nvSpPr>
        <p:spPr>
          <a:xfrm>
            <a:off x="2845594" y="866626"/>
            <a:ext cx="4213735" cy="18821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ctr"/>
            <a:r>
              <a:rPr lang="en-US" sz="900" b="0" dirty="0">
                <a:solidFill>
                  <a:srgbClr val="111111"/>
                </a:solidFill>
                <a:latin typeface="Arial"/>
                <a:cs typeface="Arial"/>
              </a:rPr>
              <a:t>Grade Band: 3-5</a:t>
            </a:r>
          </a:p>
        </p:txBody>
      </p:sp>
      <p:sp>
        <p:nvSpPr>
          <p:cNvPr id="5" name="label"/>
          <p:cNvSpPr txBox="1"/>
          <p:nvPr/>
        </p:nvSpPr>
        <p:spPr>
          <a:xfrm>
            <a:off x="7169051" y="853678"/>
            <a:ext cx="2505039" cy="201162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1000" b="0" dirty="0">
                <a:solidFill>
                  <a:srgbClr val="111111"/>
                </a:solidFill>
                <a:latin typeface="Arial"/>
                <a:cs typeface="Arial"/>
              </a:rPr>
              <a:t>Topic / Event: _____________________</a:t>
            </a:r>
          </a:p>
        </p:txBody>
      </p:sp>
      <p:cxnSp>
        <p:nvCxnSpPr>
          <p:cNvPr id="6" name="rule"/>
          <p:cNvCxnSpPr/>
          <p:nvPr/>
        </p:nvCxnSpPr>
        <p:spPr>
          <a:xfrm>
            <a:off x="420886" y="1042541"/>
            <a:ext cx="9216628" cy="0"/>
          </a:xfrm>
          <a:prstGeom prst="line">
            <a:avLst/>
          </a:prstGeom>
          <a:ln w="28575">
            <a:solidFill>
              <a:srgbClr val="111111"/>
            </a:solidFill>
          </a:ln>
        </p:spPr>
      </p:cxnSp>
      <p:sp>
        <p:nvSpPr>
          <p:cNvPr id="7" name="Important Leader"/>
          <p:cNvSpPr/>
          <p:nvPr/>
        </p:nvSpPr>
        <p:spPr>
          <a:xfrm>
            <a:off x="420886" y="1133921"/>
            <a:ext cx="3415010" cy="2768352"/>
          </a:xfrm>
          <a:prstGeom prst="roundRect">
            <a:avLst>
              <a:gd name="adj" fmla="val 6000"/>
            </a:avLst>
          </a:prstGeom>
          <a:noFill/>
          <a:ln w="28575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ctr"/>
            <a:r>
              <a:rPr lang="en-US" sz="900" b="1" dirty="0">
                <a:solidFill>
                  <a:srgbClr val="111111"/>
                </a:solidFill>
                <a:latin typeface="Arial"/>
                <a:cs typeface="Arial"/>
              </a:rPr>
              <a:t>Important Leader</a:t>
            </a:r>
          </a:p>
          <a:p>
            <a:pPr algn="ctr"/>
            <a:r>
              <a:rPr lang="en-US" sz="900" b="0" dirty="0">
                <a:solidFill>
                  <a:srgbClr val="111111"/>
                </a:solidFill>
                <a:latin typeface="Arial"/>
                <a:cs typeface="Arial"/>
              </a:rPr>
              <a:t>________________</a:t>
            </a:r>
          </a:p>
        </p:txBody>
      </p:sp>
      <p:sp>
        <p:nvSpPr>
          <p:cNvPr id="8" name="Why was this person important?"/>
          <p:cNvSpPr/>
          <p:nvPr/>
        </p:nvSpPr>
        <p:spPr>
          <a:xfrm>
            <a:off x="420886" y="3975348"/>
            <a:ext cx="3415010" cy="2882354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Why was this person important?</a:t>
            </a:r>
          </a:p>
          <a:p>
            <a:pPr algn="l"/>
            <a:endParaRPr lang="en-US"/>
          </a:p>
        </p:txBody>
      </p:sp>
      <p:sp>
        <p:nvSpPr>
          <p:cNvPr id="9" name="Group 1"/>
          <p:cNvSpPr/>
          <p:nvPr/>
        </p:nvSpPr>
        <p:spPr>
          <a:xfrm>
            <a:off x="3945582" y="1133921"/>
            <a:ext cx="1848594" cy="272355"/>
          </a:xfrm>
          <a:prstGeom prst="roundRect">
            <a:avLst>
              <a:gd name="adj" fmla="val 6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ctr"/>
            <a:r>
              <a:rPr lang="en-US" sz="1000" b="1" dirty="0">
                <a:solidFill>
                  <a:srgbClr val="111111"/>
                </a:solidFill>
                <a:latin typeface="Arial"/>
                <a:cs typeface="Arial"/>
              </a:rPr>
              <a:t>Group 1</a:t>
            </a:r>
          </a:p>
          <a:p>
            <a:pPr algn="ctr"/>
            <a:endParaRPr lang="en-US"/>
          </a:p>
        </p:txBody>
      </p:sp>
      <p:sp>
        <p:nvSpPr>
          <p:cNvPr id="10" name="What did they want?"/>
          <p:cNvSpPr/>
          <p:nvPr/>
        </p:nvSpPr>
        <p:spPr>
          <a:xfrm>
            <a:off x="3945582" y="1470273"/>
            <a:ext cx="1848594" cy="2661642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What did they want?</a:t>
            </a:r>
          </a:p>
          <a:p>
            <a:pPr algn="l"/>
            <a:endParaRPr lang="en-US"/>
          </a:p>
        </p:txBody>
      </p:sp>
      <p:sp>
        <p:nvSpPr>
          <p:cNvPr id="11" name="What can you conclude?"/>
          <p:cNvSpPr/>
          <p:nvPr/>
        </p:nvSpPr>
        <p:spPr>
          <a:xfrm>
            <a:off x="3945582" y="4195911"/>
            <a:ext cx="1848594" cy="2661791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What can you conclude?</a:t>
            </a:r>
          </a:p>
          <a:p>
            <a:pPr algn="l"/>
            <a:endParaRPr lang="en-US"/>
          </a:p>
        </p:txBody>
      </p:sp>
      <p:sp>
        <p:nvSpPr>
          <p:cNvPr id="12" name="Group 2"/>
          <p:cNvSpPr/>
          <p:nvPr/>
        </p:nvSpPr>
        <p:spPr>
          <a:xfrm>
            <a:off x="5867251" y="1133921"/>
            <a:ext cx="1848594" cy="272355"/>
          </a:xfrm>
          <a:prstGeom prst="roundRect">
            <a:avLst>
              <a:gd name="adj" fmla="val 6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ctr"/>
            <a:r>
              <a:rPr lang="en-US" sz="1000" b="1" dirty="0">
                <a:solidFill>
                  <a:srgbClr val="111111"/>
                </a:solidFill>
                <a:latin typeface="Arial"/>
                <a:cs typeface="Arial"/>
              </a:rPr>
              <a:t>Group 2</a:t>
            </a:r>
          </a:p>
          <a:p>
            <a:pPr algn="ctr"/>
            <a:endParaRPr lang="en-US"/>
          </a:p>
        </p:txBody>
      </p:sp>
      <p:sp>
        <p:nvSpPr>
          <p:cNvPr id="13" name="What did they want?"/>
          <p:cNvSpPr/>
          <p:nvPr/>
        </p:nvSpPr>
        <p:spPr>
          <a:xfrm>
            <a:off x="5867251" y="1470273"/>
            <a:ext cx="1848594" cy="2661642"/>
          </a:xfrm>
          <a:prstGeom prst="roundRect">
            <a:avLst>
              <a:gd name="adj" fmla="val 14000"/>
            </a:avLst>
          </a:prstGeom>
          <a:noFill/>
          <a:ln w="3429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What did they want?</a:t>
            </a:r>
          </a:p>
          <a:p>
            <a:pPr algn="l"/>
            <a:endParaRPr lang="en-US"/>
          </a:p>
        </p:txBody>
      </p:sp>
      <p:sp>
        <p:nvSpPr>
          <p:cNvPr id="14" name="Outcome"/>
          <p:cNvSpPr/>
          <p:nvPr/>
        </p:nvSpPr>
        <p:spPr>
          <a:xfrm>
            <a:off x="5867251" y="4195911"/>
            <a:ext cx="1848594" cy="2661791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Outcome</a:t>
            </a:r>
          </a:p>
          <a:p>
            <a:pPr algn="l"/>
            <a:endParaRPr lang="en-US"/>
          </a:p>
        </p:txBody>
      </p:sp>
      <p:sp>
        <p:nvSpPr>
          <p:cNvPr id="15" name="Group 3"/>
          <p:cNvSpPr/>
          <p:nvPr/>
        </p:nvSpPr>
        <p:spPr>
          <a:xfrm>
            <a:off x="7788920" y="1133921"/>
            <a:ext cx="1848594" cy="272355"/>
          </a:xfrm>
          <a:prstGeom prst="roundRect">
            <a:avLst>
              <a:gd name="adj" fmla="val 6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ctr"/>
            <a:r>
              <a:rPr lang="en-US" sz="1000" b="1" dirty="0">
                <a:solidFill>
                  <a:srgbClr val="111111"/>
                </a:solidFill>
                <a:latin typeface="Arial"/>
                <a:cs typeface="Arial"/>
              </a:rPr>
              <a:t>Group 3</a:t>
            </a:r>
          </a:p>
          <a:p>
            <a:pPr algn="ctr"/>
            <a:endParaRPr lang="en-US"/>
          </a:p>
        </p:txBody>
      </p:sp>
      <p:sp>
        <p:nvSpPr>
          <p:cNvPr id="16" name="What did they want?"/>
          <p:cNvSpPr/>
          <p:nvPr/>
        </p:nvSpPr>
        <p:spPr>
          <a:xfrm>
            <a:off x="7788920" y="1470273"/>
            <a:ext cx="1848594" cy="2661642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What did they want?</a:t>
            </a:r>
          </a:p>
          <a:p>
            <a:pPr algn="l"/>
            <a:endParaRPr lang="en-US"/>
          </a:p>
        </p:txBody>
      </p:sp>
      <p:sp>
        <p:nvSpPr>
          <p:cNvPr id="17" name="Result"/>
          <p:cNvSpPr/>
          <p:nvPr/>
        </p:nvSpPr>
        <p:spPr>
          <a:xfrm>
            <a:off x="7788920" y="4195911"/>
            <a:ext cx="1848594" cy="2661791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Result</a:t>
            </a:r>
          </a:p>
          <a:p>
            <a:pPr algn="l"/>
            <a:endParaRPr lang="en-US"/>
          </a:p>
        </p:txBody>
      </p:sp>
      <p:cxnSp>
        <p:nvCxnSpPr>
          <p:cNvPr id="18" name="rule"/>
          <p:cNvCxnSpPr/>
          <p:nvPr/>
        </p:nvCxnSpPr>
        <p:spPr>
          <a:xfrm>
            <a:off x="420886" y="6949083"/>
            <a:ext cx="9216628" cy="0"/>
          </a:xfrm>
          <a:prstGeom prst="line">
            <a:avLst/>
          </a:prstGeom>
          <a:ln w="9525">
            <a:solidFill>
              <a:srgbClr val="111111"/>
            </a:solidFill>
          </a:ln>
        </p:spPr>
      </p:cxnSp>
      <p:sp>
        <p:nvSpPr>
          <p:cNvPr id="19" name="label"/>
          <p:cNvSpPr txBox="1"/>
          <p:nvPr/>
        </p:nvSpPr>
        <p:spPr>
          <a:xfrm>
            <a:off x="420886" y="7024688"/>
            <a:ext cx="2204704" cy="39776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800" b="0" dirty="0">
                <a:solidFill>
                  <a:srgbClr val="111111"/>
                </a:solidFill>
                <a:latin typeface="Arial"/>
                <a:cs typeface="Arial"/>
              </a:rPr>
              <a:t>Sources Used: 1.________________ 2.________________ 3.________________</a:t>
            </a:r>
          </a:p>
        </p:txBody>
      </p:sp>
      <p:sp>
        <p:nvSpPr>
          <p:cNvPr id="20" name="label"/>
          <p:cNvSpPr txBox="1"/>
          <p:nvPr/>
        </p:nvSpPr>
        <p:spPr>
          <a:xfrm>
            <a:off x="2680395" y="7074247"/>
            <a:ext cx="4282494" cy="29864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800" b="0" dirty="0">
                <a:solidFill>
                  <a:srgbClr val="111111"/>
                </a:solidFill>
                <a:latin typeface="Arial"/>
                <a:cs typeface="Arial"/>
              </a:rPr>
              <a:t>TEKS Skill Focus: Grades 3-5: chronology, cause/effect, sources, point of view, maps, graphic organizers, claims and evidence.</a:t>
            </a:r>
          </a:p>
        </p:txBody>
      </p:sp>
      <p:sp>
        <p:nvSpPr>
          <p:cNvPr id="21" name="label"/>
          <p:cNvSpPr txBox="1"/>
          <p:nvPr/>
        </p:nvSpPr>
        <p:spPr>
          <a:xfrm>
            <a:off x="7017693" y="7144345"/>
            <a:ext cx="2656397" cy="158448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710" b="0" dirty="0">
                <a:solidFill>
                  <a:srgbClr val="111111"/>
                </a:solidFill>
                <a:latin typeface="Arial"/>
                <a:cs typeface="Arial"/>
              </a:rPr>
              <a:t>CC-BY-NC TCEA.org by Miguel Guhlin (mguhlin.org)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abel"/>
          <p:cNvSpPr txBox="1"/>
          <p:nvPr/>
        </p:nvSpPr>
        <p:spPr>
          <a:xfrm>
            <a:off x="420886" y="402580"/>
            <a:ext cx="2314986" cy="652260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950" b="0" dirty="0">
                <a:solidFill>
                  <a:srgbClr val="111111"/>
                </a:solidFill>
                <a:latin typeface="Arial"/>
                <a:cs typeface="Arial"/>
              </a:rPr>
              <a:t>Name: ___________________</a:t>
            </a:r>
            <a:br/>
            <a:r>
              <a:rPr lang="en-US" sz="950" b="0" dirty="0">
                <a:solidFill>
                  <a:srgbClr val="111111"/>
                </a:solidFill>
                <a:latin typeface="Arial"/>
                <a:cs typeface="Arial"/>
              </a:rPr>
              <a:t>Date: __________ Class/Period: __________</a:t>
            </a:r>
          </a:p>
        </p:txBody>
      </p:sp>
      <p:sp>
        <p:nvSpPr>
          <p:cNvPr id="3" name="label"/>
          <p:cNvSpPr txBox="1"/>
          <p:nvPr/>
        </p:nvSpPr>
        <p:spPr>
          <a:xfrm>
            <a:off x="2845594" y="571351"/>
            <a:ext cx="4213735" cy="32156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ctr"/>
            <a:r>
              <a:rPr lang="en-US" sz="2000" b="1" dirty="0">
                <a:solidFill>
                  <a:srgbClr val="111111"/>
                </a:solidFill>
                <a:latin typeface="Arial"/>
                <a:cs typeface="Arial"/>
              </a:rPr>
              <a:t>Place Matters</a:t>
            </a:r>
          </a:p>
        </p:txBody>
      </p:sp>
      <p:sp>
        <p:nvSpPr>
          <p:cNvPr id="4" name="label"/>
          <p:cNvSpPr txBox="1"/>
          <p:nvPr/>
        </p:nvSpPr>
        <p:spPr>
          <a:xfrm>
            <a:off x="2845594" y="866626"/>
            <a:ext cx="4213735" cy="18821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ctr"/>
            <a:r>
              <a:rPr lang="en-US" sz="900" b="0" dirty="0">
                <a:solidFill>
                  <a:srgbClr val="111111"/>
                </a:solidFill>
                <a:latin typeface="Arial"/>
                <a:cs typeface="Arial"/>
              </a:rPr>
              <a:t>Grade Band: 3-5</a:t>
            </a:r>
          </a:p>
        </p:txBody>
      </p:sp>
      <p:sp>
        <p:nvSpPr>
          <p:cNvPr id="5" name="label"/>
          <p:cNvSpPr txBox="1"/>
          <p:nvPr/>
        </p:nvSpPr>
        <p:spPr>
          <a:xfrm>
            <a:off x="7169051" y="853678"/>
            <a:ext cx="2505039" cy="201162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1000" b="0" dirty="0">
                <a:solidFill>
                  <a:srgbClr val="111111"/>
                </a:solidFill>
                <a:latin typeface="Arial"/>
                <a:cs typeface="Arial"/>
              </a:rPr>
              <a:t>Topic / Event: _____________________</a:t>
            </a:r>
          </a:p>
        </p:txBody>
      </p:sp>
      <p:cxnSp>
        <p:nvCxnSpPr>
          <p:cNvPr id="6" name="rule"/>
          <p:cNvCxnSpPr/>
          <p:nvPr/>
        </p:nvCxnSpPr>
        <p:spPr>
          <a:xfrm>
            <a:off x="420886" y="1042541"/>
            <a:ext cx="9216628" cy="0"/>
          </a:xfrm>
          <a:prstGeom prst="line">
            <a:avLst/>
          </a:prstGeom>
          <a:ln w="28575">
            <a:solidFill>
              <a:srgbClr val="111111"/>
            </a:solidFill>
          </a:ln>
        </p:spPr>
      </p:cxnSp>
      <p:sp>
        <p:nvSpPr>
          <p:cNvPr id="7" name="Physical Features"/>
          <p:cNvSpPr/>
          <p:nvPr/>
        </p:nvSpPr>
        <p:spPr>
          <a:xfrm>
            <a:off x="420886" y="1133921"/>
            <a:ext cx="3169741" cy="2816126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Physical Features</a:t>
            </a:r>
          </a:p>
          <a:p>
            <a:pPr algn="l"/>
            <a:endParaRPr lang="en-US"/>
          </a:p>
        </p:txBody>
      </p:sp>
      <p:sp>
        <p:nvSpPr>
          <p:cNvPr id="8" name="The Event"/>
          <p:cNvSpPr/>
          <p:nvPr/>
        </p:nvSpPr>
        <p:spPr>
          <a:xfrm>
            <a:off x="3682008" y="1133921"/>
            <a:ext cx="2694236" cy="2816126"/>
          </a:xfrm>
          <a:prstGeom prst="ellipse">
            <a:avLst>
              <a:gd name="adj" fmla="val 14000"/>
            </a:avLst>
          </a:prstGeom>
          <a:noFill/>
          <a:ln w="38100" cap="flat">
            <a:solidFill>
              <a:srgbClr val="111111"/>
            </a:solidFill>
          </a:ln>
        </p:spPr>
        <p:txBody>
          <a:bodyPr lIns="45720" tIns="27432" rIns="45720" bIns="27432" anchor="ctr" wrap="square"/>
          <a:lstStyle/>
          <a:p>
            <a:pPr algn="ctr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The Event</a:t>
            </a:r>
          </a:p>
        </p:txBody>
      </p:sp>
      <p:sp>
        <p:nvSpPr>
          <p:cNvPr id="9" name="Human Features"/>
          <p:cNvSpPr/>
          <p:nvPr/>
        </p:nvSpPr>
        <p:spPr>
          <a:xfrm>
            <a:off x="6467624" y="1133921"/>
            <a:ext cx="3169890" cy="2816126"/>
          </a:xfrm>
          <a:prstGeom prst="roundRect">
            <a:avLst>
              <a:gd name="adj" fmla="val 14000"/>
            </a:avLst>
          </a:prstGeom>
          <a:noFill/>
          <a:ln w="3429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Human Features</a:t>
            </a:r>
          </a:p>
          <a:p>
            <a:pPr algn="l"/>
            <a:endParaRPr lang="en-US"/>
          </a:p>
        </p:txBody>
      </p:sp>
      <p:sp>
        <p:nvSpPr>
          <p:cNvPr id="10" name="Why did it happen here?"/>
          <p:cNvSpPr/>
          <p:nvPr/>
        </p:nvSpPr>
        <p:spPr>
          <a:xfrm>
            <a:off x="420886" y="4041428"/>
            <a:ext cx="3169741" cy="2816275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Why did it happen here?</a:t>
            </a:r>
          </a:p>
          <a:p>
            <a:pPr algn="l"/>
            <a:endParaRPr lang="en-US"/>
          </a:p>
        </p:txBody>
      </p:sp>
      <p:sp>
        <p:nvSpPr>
          <p:cNvPr id="11" name="Movement / Routes"/>
          <p:cNvSpPr/>
          <p:nvPr/>
        </p:nvSpPr>
        <p:spPr>
          <a:xfrm>
            <a:off x="3682008" y="4041428"/>
            <a:ext cx="2694236" cy="2816275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Movement / Routes</a:t>
            </a:r>
          </a:p>
          <a:p>
            <a:pPr algn="l"/>
            <a:endParaRPr lang="en-US"/>
          </a:p>
        </p:txBody>
      </p:sp>
      <p:sp>
        <p:nvSpPr>
          <p:cNvPr id="12" name="How did place affect the event?"/>
          <p:cNvSpPr/>
          <p:nvPr/>
        </p:nvSpPr>
        <p:spPr>
          <a:xfrm>
            <a:off x="6467624" y="4041428"/>
            <a:ext cx="3169890" cy="2816275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How did place affect the event?</a:t>
            </a:r>
          </a:p>
          <a:p>
            <a:pPr algn="l"/>
            <a:endParaRPr lang="en-US"/>
          </a:p>
        </p:txBody>
      </p:sp>
      <p:cxnSp>
        <p:nvCxnSpPr>
          <p:cNvPr id="13" name="rule"/>
          <p:cNvCxnSpPr/>
          <p:nvPr/>
        </p:nvCxnSpPr>
        <p:spPr>
          <a:xfrm>
            <a:off x="420886" y="6949083"/>
            <a:ext cx="9216628" cy="0"/>
          </a:xfrm>
          <a:prstGeom prst="line">
            <a:avLst/>
          </a:prstGeom>
          <a:ln w="9525">
            <a:solidFill>
              <a:srgbClr val="111111"/>
            </a:solidFill>
          </a:ln>
        </p:spPr>
      </p:cxnSp>
      <p:sp>
        <p:nvSpPr>
          <p:cNvPr id="14" name="label"/>
          <p:cNvSpPr txBox="1"/>
          <p:nvPr/>
        </p:nvSpPr>
        <p:spPr>
          <a:xfrm>
            <a:off x="420886" y="7024688"/>
            <a:ext cx="2204704" cy="39776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800" b="0" dirty="0">
                <a:solidFill>
                  <a:srgbClr val="111111"/>
                </a:solidFill>
                <a:latin typeface="Arial"/>
                <a:cs typeface="Arial"/>
              </a:rPr>
              <a:t>Sources Used: 1.________________ 2.________________ 3.________________</a:t>
            </a:r>
          </a:p>
        </p:txBody>
      </p:sp>
      <p:sp>
        <p:nvSpPr>
          <p:cNvPr id="15" name="label"/>
          <p:cNvSpPr txBox="1"/>
          <p:nvPr/>
        </p:nvSpPr>
        <p:spPr>
          <a:xfrm>
            <a:off x="2680395" y="7074247"/>
            <a:ext cx="4282494" cy="29864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800" b="0" dirty="0">
                <a:solidFill>
                  <a:srgbClr val="111111"/>
                </a:solidFill>
                <a:latin typeface="Arial"/>
                <a:cs typeface="Arial"/>
              </a:rPr>
              <a:t>TEKS Skill Focus: Grades 3-5: chronology, cause/effect, sources, point of view, maps, graphic organizers, claims and evidence.</a:t>
            </a:r>
          </a:p>
        </p:txBody>
      </p:sp>
      <p:sp>
        <p:nvSpPr>
          <p:cNvPr id="16" name="label"/>
          <p:cNvSpPr txBox="1"/>
          <p:nvPr/>
        </p:nvSpPr>
        <p:spPr>
          <a:xfrm>
            <a:off x="7017693" y="7144345"/>
            <a:ext cx="2656397" cy="158448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710" b="0" dirty="0">
                <a:solidFill>
                  <a:srgbClr val="111111"/>
                </a:solidFill>
                <a:latin typeface="Arial"/>
                <a:cs typeface="Arial"/>
              </a:rPr>
              <a:t>CC-BY-NC TCEA.org by Miguel Guhlin (mguhlin.org)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abel"/>
          <p:cNvSpPr txBox="1"/>
          <p:nvPr/>
        </p:nvSpPr>
        <p:spPr>
          <a:xfrm>
            <a:off x="420886" y="402580"/>
            <a:ext cx="2314986" cy="652260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950" b="0" dirty="0">
                <a:solidFill>
                  <a:srgbClr val="111111"/>
                </a:solidFill>
                <a:latin typeface="Arial"/>
                <a:cs typeface="Arial"/>
              </a:rPr>
              <a:t>Name: ___________________</a:t>
            </a:r>
            <a:br/>
            <a:r>
              <a:rPr lang="en-US" sz="950" b="0" dirty="0">
                <a:solidFill>
                  <a:srgbClr val="111111"/>
                </a:solidFill>
                <a:latin typeface="Arial"/>
                <a:cs typeface="Arial"/>
              </a:rPr>
              <a:t>Date: __________ Class/Period: __________</a:t>
            </a:r>
          </a:p>
        </p:txBody>
      </p:sp>
      <p:sp>
        <p:nvSpPr>
          <p:cNvPr id="3" name="label"/>
          <p:cNvSpPr txBox="1"/>
          <p:nvPr/>
        </p:nvSpPr>
        <p:spPr>
          <a:xfrm>
            <a:off x="2845594" y="571351"/>
            <a:ext cx="4213735" cy="32156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ctr"/>
            <a:r>
              <a:rPr lang="en-US" sz="2000" b="1" dirty="0">
                <a:solidFill>
                  <a:srgbClr val="111111"/>
                </a:solidFill>
                <a:latin typeface="Arial"/>
                <a:cs typeface="Arial"/>
              </a:rPr>
              <a:t>Then and Now</a:t>
            </a:r>
          </a:p>
        </p:txBody>
      </p:sp>
      <p:sp>
        <p:nvSpPr>
          <p:cNvPr id="4" name="label"/>
          <p:cNvSpPr txBox="1"/>
          <p:nvPr/>
        </p:nvSpPr>
        <p:spPr>
          <a:xfrm>
            <a:off x="2845594" y="866626"/>
            <a:ext cx="4213735" cy="18821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ctr"/>
            <a:r>
              <a:rPr lang="en-US" sz="900" b="0" dirty="0">
                <a:solidFill>
                  <a:srgbClr val="111111"/>
                </a:solidFill>
                <a:latin typeface="Arial"/>
                <a:cs typeface="Arial"/>
              </a:rPr>
              <a:t>Grade Band: 3-5</a:t>
            </a:r>
          </a:p>
        </p:txBody>
      </p:sp>
      <p:sp>
        <p:nvSpPr>
          <p:cNvPr id="5" name="label"/>
          <p:cNvSpPr txBox="1"/>
          <p:nvPr/>
        </p:nvSpPr>
        <p:spPr>
          <a:xfrm>
            <a:off x="7169051" y="853678"/>
            <a:ext cx="2505039" cy="201162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1000" b="0" dirty="0">
                <a:solidFill>
                  <a:srgbClr val="111111"/>
                </a:solidFill>
                <a:latin typeface="Arial"/>
                <a:cs typeface="Arial"/>
              </a:rPr>
              <a:t>Topic / Event: _____________________</a:t>
            </a:r>
          </a:p>
        </p:txBody>
      </p:sp>
      <p:cxnSp>
        <p:nvCxnSpPr>
          <p:cNvPr id="6" name="rule"/>
          <p:cNvCxnSpPr/>
          <p:nvPr/>
        </p:nvCxnSpPr>
        <p:spPr>
          <a:xfrm>
            <a:off x="420886" y="1042541"/>
            <a:ext cx="9216628" cy="0"/>
          </a:xfrm>
          <a:prstGeom prst="line">
            <a:avLst/>
          </a:prstGeom>
          <a:ln w="28575">
            <a:solidFill>
              <a:srgbClr val="111111"/>
            </a:solidFill>
          </a:ln>
        </p:spPr>
      </p:cxnSp>
      <p:sp>
        <p:nvSpPr>
          <p:cNvPr id="7" name="Before"/>
          <p:cNvSpPr/>
          <p:nvPr/>
        </p:nvSpPr>
        <p:spPr>
          <a:xfrm>
            <a:off x="420886" y="1133921"/>
            <a:ext cx="2809875" cy="2811661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Before</a:t>
            </a:r>
          </a:p>
          <a:p>
            <a:pPr algn="l"/>
            <a:endParaRPr lang="en-US"/>
          </a:p>
        </p:txBody>
      </p:sp>
      <p:sp>
        <p:nvSpPr>
          <p:cNvPr id="8" name="The Event"/>
          <p:cNvSpPr/>
          <p:nvPr/>
        </p:nvSpPr>
        <p:spPr>
          <a:xfrm>
            <a:off x="3614738" y="1133921"/>
            <a:ext cx="2809875" cy="2811661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The Event</a:t>
            </a:r>
          </a:p>
          <a:p>
            <a:pPr algn="l"/>
            <a:endParaRPr lang="en-US"/>
          </a:p>
        </p:txBody>
      </p:sp>
      <p:sp>
        <p:nvSpPr>
          <p:cNvPr id="9" name="After"/>
          <p:cNvSpPr/>
          <p:nvPr/>
        </p:nvSpPr>
        <p:spPr>
          <a:xfrm>
            <a:off x="6808589" y="1133921"/>
            <a:ext cx="2828925" cy="2811661"/>
          </a:xfrm>
          <a:prstGeom prst="roundRect">
            <a:avLst>
              <a:gd name="adj" fmla="val 14000"/>
            </a:avLst>
          </a:prstGeom>
          <a:noFill/>
          <a:ln w="3429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After</a:t>
            </a:r>
          </a:p>
          <a:p>
            <a:pPr algn="l"/>
            <a:endParaRPr lang="en-US"/>
          </a:p>
        </p:txBody>
      </p:sp>
      <p:sp>
        <p:nvSpPr>
          <p:cNvPr id="10" name="What changed?"/>
          <p:cNvSpPr/>
          <p:nvPr/>
        </p:nvSpPr>
        <p:spPr>
          <a:xfrm>
            <a:off x="420886" y="4046041"/>
            <a:ext cx="4562624" cy="2811661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What changed?</a:t>
            </a:r>
          </a:p>
          <a:p>
            <a:pPr algn="l"/>
            <a:endParaRPr lang="en-US"/>
          </a:p>
        </p:txBody>
      </p:sp>
      <p:sp>
        <p:nvSpPr>
          <p:cNvPr id="11" name="What stayed the same?"/>
          <p:cNvSpPr/>
          <p:nvPr/>
        </p:nvSpPr>
        <p:spPr>
          <a:xfrm>
            <a:off x="5074890" y="4046041"/>
            <a:ext cx="4562624" cy="2811661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What stayed the same?</a:t>
            </a:r>
          </a:p>
          <a:p>
            <a:pPr algn="l"/>
            <a:endParaRPr lang="en-US"/>
          </a:p>
        </p:txBody>
      </p:sp>
      <p:sp>
        <p:nvSpPr>
          <p:cNvPr id="12" name="arrow"/>
          <p:cNvSpPr txBox="1"/>
          <p:nvPr/>
        </p:nvSpPr>
        <p:spPr>
          <a:xfrm>
            <a:off x="3171289" y="1133921"/>
            <a:ext cx="502920" cy="2811661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ctr" wrap="none"/>
          <a:lstStyle/>
          <a:p>
            <a:pPr algn="ctr"/>
            <a:r>
              <a:rPr lang="en-US" sz="2200" b="1" dirty="0">
                <a:solidFill>
                  <a:srgbClr val="111111"/>
                </a:solidFill>
                <a:latin typeface="Arial"/>
                <a:cs typeface="Arial"/>
              </a:rPr>
              <a:t>→</a:t>
            </a:r>
          </a:p>
        </p:txBody>
      </p:sp>
      <p:sp>
        <p:nvSpPr>
          <p:cNvPr id="13" name="arrow"/>
          <p:cNvSpPr txBox="1"/>
          <p:nvPr/>
        </p:nvSpPr>
        <p:spPr>
          <a:xfrm>
            <a:off x="6365141" y="1133921"/>
            <a:ext cx="502920" cy="2811661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ctr" wrap="none"/>
          <a:lstStyle/>
          <a:p>
            <a:pPr algn="ctr"/>
            <a:r>
              <a:rPr lang="en-US" sz="2200" b="1" dirty="0">
                <a:solidFill>
                  <a:srgbClr val="111111"/>
                </a:solidFill>
                <a:latin typeface="Arial"/>
                <a:cs typeface="Arial"/>
              </a:rPr>
              <a:t>→</a:t>
            </a:r>
          </a:p>
        </p:txBody>
      </p:sp>
      <p:cxnSp>
        <p:nvCxnSpPr>
          <p:cNvPr id="14" name="rule"/>
          <p:cNvCxnSpPr/>
          <p:nvPr/>
        </p:nvCxnSpPr>
        <p:spPr>
          <a:xfrm>
            <a:off x="420886" y="6949083"/>
            <a:ext cx="9216628" cy="0"/>
          </a:xfrm>
          <a:prstGeom prst="line">
            <a:avLst/>
          </a:prstGeom>
          <a:ln w="9525">
            <a:solidFill>
              <a:srgbClr val="111111"/>
            </a:solidFill>
          </a:ln>
        </p:spPr>
      </p:cxnSp>
      <p:sp>
        <p:nvSpPr>
          <p:cNvPr id="15" name="label"/>
          <p:cNvSpPr txBox="1"/>
          <p:nvPr/>
        </p:nvSpPr>
        <p:spPr>
          <a:xfrm>
            <a:off x="420886" y="7024688"/>
            <a:ext cx="2204704" cy="39776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800" b="0" dirty="0">
                <a:solidFill>
                  <a:srgbClr val="111111"/>
                </a:solidFill>
                <a:latin typeface="Arial"/>
                <a:cs typeface="Arial"/>
              </a:rPr>
              <a:t>Sources Used: 1.________________ 2.________________ 3.________________</a:t>
            </a:r>
          </a:p>
        </p:txBody>
      </p:sp>
      <p:sp>
        <p:nvSpPr>
          <p:cNvPr id="16" name="label"/>
          <p:cNvSpPr txBox="1"/>
          <p:nvPr/>
        </p:nvSpPr>
        <p:spPr>
          <a:xfrm>
            <a:off x="2680395" y="7074247"/>
            <a:ext cx="4282494" cy="29864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800" b="0" dirty="0">
                <a:solidFill>
                  <a:srgbClr val="111111"/>
                </a:solidFill>
                <a:latin typeface="Arial"/>
                <a:cs typeface="Arial"/>
              </a:rPr>
              <a:t>TEKS Skill Focus: Grades 3-5: chronology, cause/effect, sources, point of view, maps, graphic organizers, claims and evidence.</a:t>
            </a:r>
          </a:p>
        </p:txBody>
      </p:sp>
      <p:sp>
        <p:nvSpPr>
          <p:cNvPr id="17" name="label"/>
          <p:cNvSpPr txBox="1"/>
          <p:nvPr/>
        </p:nvSpPr>
        <p:spPr>
          <a:xfrm>
            <a:off x="7017693" y="7144345"/>
            <a:ext cx="2656397" cy="158448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710" b="0" dirty="0">
                <a:solidFill>
                  <a:srgbClr val="111111"/>
                </a:solidFill>
                <a:latin typeface="Arial"/>
                <a:cs typeface="Arial"/>
              </a:rPr>
              <a:t>CC-BY-NC TCEA.org by Miguel Guhlin (mguhlin.org)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abel"/>
          <p:cNvSpPr txBox="1"/>
          <p:nvPr/>
        </p:nvSpPr>
        <p:spPr>
          <a:xfrm>
            <a:off x="420886" y="402580"/>
            <a:ext cx="2314986" cy="652260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950" b="0" dirty="0">
                <a:solidFill>
                  <a:srgbClr val="111111"/>
                </a:solidFill>
                <a:latin typeface="Arial"/>
                <a:cs typeface="Arial"/>
              </a:rPr>
              <a:t>Name: ___________________</a:t>
            </a:r>
            <a:br/>
            <a:r>
              <a:rPr lang="en-US" sz="950" b="0" dirty="0">
                <a:solidFill>
                  <a:srgbClr val="111111"/>
                </a:solidFill>
                <a:latin typeface="Arial"/>
                <a:cs typeface="Arial"/>
              </a:rPr>
              <a:t>Date: __________ Class/Period: __________</a:t>
            </a:r>
          </a:p>
        </p:txBody>
      </p:sp>
      <p:sp>
        <p:nvSpPr>
          <p:cNvPr id="3" name="label"/>
          <p:cNvSpPr txBox="1"/>
          <p:nvPr/>
        </p:nvSpPr>
        <p:spPr>
          <a:xfrm>
            <a:off x="2845594" y="571351"/>
            <a:ext cx="4213735" cy="32156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ctr"/>
            <a:r>
              <a:rPr lang="en-US" sz="2000" b="1" dirty="0">
                <a:solidFill>
                  <a:srgbClr val="111111"/>
                </a:solidFill>
                <a:latin typeface="Arial"/>
                <a:cs typeface="Arial"/>
              </a:rPr>
              <a:t>Event Evidence Map</a:t>
            </a:r>
          </a:p>
        </p:txBody>
      </p:sp>
      <p:sp>
        <p:nvSpPr>
          <p:cNvPr id="4" name="label"/>
          <p:cNvSpPr txBox="1"/>
          <p:nvPr/>
        </p:nvSpPr>
        <p:spPr>
          <a:xfrm>
            <a:off x="2845594" y="866626"/>
            <a:ext cx="4213735" cy="18821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ctr"/>
            <a:r>
              <a:rPr lang="en-US" sz="900" b="0" dirty="0">
                <a:solidFill>
                  <a:srgbClr val="111111"/>
                </a:solidFill>
                <a:latin typeface="Arial"/>
                <a:cs typeface="Arial"/>
              </a:rPr>
              <a:t>Grade Band: 3-5</a:t>
            </a:r>
          </a:p>
        </p:txBody>
      </p:sp>
      <p:sp>
        <p:nvSpPr>
          <p:cNvPr id="5" name="label"/>
          <p:cNvSpPr txBox="1"/>
          <p:nvPr/>
        </p:nvSpPr>
        <p:spPr>
          <a:xfrm>
            <a:off x="7169051" y="853678"/>
            <a:ext cx="2505039" cy="201162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1000" b="0" dirty="0">
                <a:solidFill>
                  <a:srgbClr val="111111"/>
                </a:solidFill>
                <a:latin typeface="Arial"/>
                <a:cs typeface="Arial"/>
              </a:rPr>
              <a:t>Topic / Event: _____________________</a:t>
            </a:r>
          </a:p>
        </p:txBody>
      </p:sp>
      <p:cxnSp>
        <p:nvCxnSpPr>
          <p:cNvPr id="6" name="rule"/>
          <p:cNvCxnSpPr/>
          <p:nvPr/>
        </p:nvCxnSpPr>
        <p:spPr>
          <a:xfrm>
            <a:off x="420886" y="1042541"/>
            <a:ext cx="9216628" cy="0"/>
          </a:xfrm>
          <a:prstGeom prst="line">
            <a:avLst/>
          </a:prstGeom>
          <a:ln w="28575">
            <a:solidFill>
              <a:srgbClr val="111111"/>
            </a:solidFill>
          </a:ln>
        </p:spPr>
      </p:cxnSp>
      <p:sp>
        <p:nvSpPr>
          <p:cNvPr id="7" name="Source 1"/>
          <p:cNvSpPr/>
          <p:nvPr/>
        </p:nvSpPr>
        <p:spPr>
          <a:xfrm>
            <a:off x="420886" y="1133921"/>
            <a:ext cx="3011239" cy="1706761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Source 1</a:t>
            </a:r>
          </a:p>
          <a:p>
            <a:pPr algn="l"/>
            <a:endParaRPr lang="en-US"/>
          </a:p>
        </p:txBody>
      </p:sp>
      <p:sp>
        <p:nvSpPr>
          <p:cNvPr id="8" name="Useful fact or evidence"/>
          <p:cNvSpPr/>
          <p:nvPr/>
        </p:nvSpPr>
        <p:spPr>
          <a:xfrm>
            <a:off x="420886" y="2913757"/>
            <a:ext cx="3011239" cy="1706761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Useful fact or evidence</a:t>
            </a:r>
          </a:p>
          <a:p>
            <a:pPr algn="l"/>
            <a:endParaRPr lang="en-US"/>
          </a:p>
        </p:txBody>
      </p:sp>
      <p:sp>
        <p:nvSpPr>
          <p:cNvPr id="9" name="Source 2"/>
          <p:cNvSpPr/>
          <p:nvPr/>
        </p:nvSpPr>
        <p:spPr>
          <a:xfrm>
            <a:off x="3523506" y="1133921"/>
            <a:ext cx="3011239" cy="1716286"/>
          </a:xfrm>
          <a:prstGeom prst="roundRect">
            <a:avLst>
              <a:gd name="adj" fmla="val 14000"/>
            </a:avLst>
          </a:prstGeom>
          <a:noFill/>
          <a:ln w="3429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Source 2</a:t>
            </a:r>
          </a:p>
          <a:p>
            <a:pPr algn="l"/>
            <a:endParaRPr lang="en-US"/>
          </a:p>
        </p:txBody>
      </p:sp>
      <p:sp>
        <p:nvSpPr>
          <p:cNvPr id="10" name="Useful fact or evidence"/>
          <p:cNvSpPr/>
          <p:nvPr/>
        </p:nvSpPr>
        <p:spPr>
          <a:xfrm>
            <a:off x="3523506" y="2923282"/>
            <a:ext cx="3011239" cy="1697236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Useful fact or evidence</a:t>
            </a:r>
          </a:p>
          <a:p>
            <a:pPr algn="l"/>
            <a:endParaRPr lang="en-US"/>
          </a:p>
        </p:txBody>
      </p:sp>
      <p:sp>
        <p:nvSpPr>
          <p:cNvPr id="11" name="Source 3"/>
          <p:cNvSpPr/>
          <p:nvPr/>
        </p:nvSpPr>
        <p:spPr>
          <a:xfrm>
            <a:off x="6626126" y="1133921"/>
            <a:ext cx="3011388" cy="1706761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Source 3</a:t>
            </a:r>
          </a:p>
          <a:p>
            <a:pPr algn="l"/>
            <a:endParaRPr lang="en-US"/>
          </a:p>
        </p:txBody>
      </p:sp>
      <p:sp>
        <p:nvSpPr>
          <p:cNvPr id="12" name="Useful fact or evidence"/>
          <p:cNvSpPr/>
          <p:nvPr/>
        </p:nvSpPr>
        <p:spPr>
          <a:xfrm>
            <a:off x="6626126" y="2913757"/>
            <a:ext cx="3011388" cy="1706761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Useful fact or evidence</a:t>
            </a:r>
          </a:p>
          <a:p>
            <a:pPr algn="l"/>
            <a:endParaRPr lang="en-US"/>
          </a:p>
        </p:txBody>
      </p:sp>
      <p:sp>
        <p:nvSpPr>
          <p:cNvPr id="13" name="What can you conclude?"/>
          <p:cNvSpPr/>
          <p:nvPr/>
        </p:nvSpPr>
        <p:spPr>
          <a:xfrm>
            <a:off x="420886" y="4711898"/>
            <a:ext cx="9216628" cy="2145804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What can you conclude?</a:t>
            </a:r>
          </a:p>
          <a:p>
            <a:pPr algn="l"/>
            <a:endParaRPr lang="en-US"/>
          </a:p>
        </p:txBody>
      </p:sp>
      <p:cxnSp>
        <p:nvCxnSpPr>
          <p:cNvPr id="14" name="rule"/>
          <p:cNvCxnSpPr/>
          <p:nvPr/>
        </p:nvCxnSpPr>
        <p:spPr>
          <a:xfrm>
            <a:off x="420886" y="6949083"/>
            <a:ext cx="9216628" cy="0"/>
          </a:xfrm>
          <a:prstGeom prst="line">
            <a:avLst/>
          </a:prstGeom>
          <a:ln w="9525">
            <a:solidFill>
              <a:srgbClr val="111111"/>
            </a:solidFill>
          </a:ln>
        </p:spPr>
      </p:cxnSp>
      <p:sp>
        <p:nvSpPr>
          <p:cNvPr id="15" name="label"/>
          <p:cNvSpPr txBox="1"/>
          <p:nvPr/>
        </p:nvSpPr>
        <p:spPr>
          <a:xfrm>
            <a:off x="420886" y="7024688"/>
            <a:ext cx="2204704" cy="39776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800" b="0" dirty="0">
                <a:solidFill>
                  <a:srgbClr val="111111"/>
                </a:solidFill>
                <a:latin typeface="Arial"/>
                <a:cs typeface="Arial"/>
              </a:rPr>
              <a:t>Sources Used: 1.________________ 2.________________ 3.________________</a:t>
            </a:r>
          </a:p>
        </p:txBody>
      </p:sp>
      <p:sp>
        <p:nvSpPr>
          <p:cNvPr id="16" name="label"/>
          <p:cNvSpPr txBox="1"/>
          <p:nvPr/>
        </p:nvSpPr>
        <p:spPr>
          <a:xfrm>
            <a:off x="2680395" y="7074247"/>
            <a:ext cx="4282494" cy="29864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800" b="0" dirty="0">
                <a:solidFill>
                  <a:srgbClr val="111111"/>
                </a:solidFill>
                <a:latin typeface="Arial"/>
                <a:cs typeface="Arial"/>
              </a:rPr>
              <a:t>TEKS Skill Focus: Grades 3-5: chronology, cause/effect, sources, point of view, maps, graphic organizers, claims and evidence.</a:t>
            </a:r>
          </a:p>
        </p:txBody>
      </p:sp>
      <p:sp>
        <p:nvSpPr>
          <p:cNvPr id="17" name="label"/>
          <p:cNvSpPr txBox="1"/>
          <p:nvPr/>
        </p:nvSpPr>
        <p:spPr>
          <a:xfrm>
            <a:off x="7017693" y="7144345"/>
            <a:ext cx="2656397" cy="158448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710" b="0" dirty="0">
                <a:solidFill>
                  <a:srgbClr val="111111"/>
                </a:solidFill>
                <a:latin typeface="Arial"/>
                <a:cs typeface="Arial"/>
              </a:rPr>
              <a:t>CC-BY-NC TCEA.org by Miguel Guhlin (mguhlin.org)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abel"/>
          <p:cNvSpPr txBox="1"/>
          <p:nvPr/>
        </p:nvSpPr>
        <p:spPr>
          <a:xfrm>
            <a:off x="420886" y="402580"/>
            <a:ext cx="2314986" cy="652260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950" b="0" dirty="0">
                <a:solidFill>
                  <a:srgbClr val="111111"/>
                </a:solidFill>
                <a:latin typeface="Arial"/>
                <a:cs typeface="Arial"/>
              </a:rPr>
              <a:t>Name: ___________________</a:t>
            </a:r>
            <a:br/>
            <a:r>
              <a:rPr lang="en-US" sz="950" b="0" dirty="0">
                <a:solidFill>
                  <a:srgbClr val="111111"/>
                </a:solidFill>
                <a:latin typeface="Arial"/>
                <a:cs typeface="Arial"/>
              </a:rPr>
              <a:t>Date: __________ Class/Period: __________</a:t>
            </a:r>
          </a:p>
        </p:txBody>
      </p:sp>
      <p:sp>
        <p:nvSpPr>
          <p:cNvPr id="3" name="label"/>
          <p:cNvSpPr txBox="1"/>
          <p:nvPr/>
        </p:nvSpPr>
        <p:spPr>
          <a:xfrm>
            <a:off x="2845594" y="571351"/>
            <a:ext cx="4213735" cy="32156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ctr"/>
            <a:r>
              <a:rPr lang="en-US" sz="2000" b="1" dirty="0">
                <a:solidFill>
                  <a:srgbClr val="111111"/>
                </a:solidFill>
                <a:latin typeface="Arial"/>
                <a:cs typeface="Arial"/>
              </a:rPr>
              <a:t>Why It Mattered</a:t>
            </a:r>
          </a:p>
        </p:txBody>
      </p:sp>
      <p:sp>
        <p:nvSpPr>
          <p:cNvPr id="4" name="label"/>
          <p:cNvSpPr txBox="1"/>
          <p:nvPr/>
        </p:nvSpPr>
        <p:spPr>
          <a:xfrm>
            <a:off x="2845594" y="866626"/>
            <a:ext cx="4213735" cy="18821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ctr"/>
            <a:r>
              <a:rPr lang="en-US" sz="900" b="0" dirty="0">
                <a:solidFill>
                  <a:srgbClr val="111111"/>
                </a:solidFill>
                <a:latin typeface="Arial"/>
                <a:cs typeface="Arial"/>
              </a:rPr>
              <a:t>Grade Band: 3-5</a:t>
            </a:r>
          </a:p>
        </p:txBody>
      </p:sp>
      <p:sp>
        <p:nvSpPr>
          <p:cNvPr id="5" name="label"/>
          <p:cNvSpPr txBox="1"/>
          <p:nvPr/>
        </p:nvSpPr>
        <p:spPr>
          <a:xfrm>
            <a:off x="7169051" y="853678"/>
            <a:ext cx="2505039" cy="201162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1000" b="0" dirty="0">
                <a:solidFill>
                  <a:srgbClr val="111111"/>
                </a:solidFill>
                <a:latin typeface="Arial"/>
                <a:cs typeface="Arial"/>
              </a:rPr>
              <a:t>Topic / Event: _____________________</a:t>
            </a:r>
          </a:p>
        </p:txBody>
      </p:sp>
      <p:cxnSp>
        <p:nvCxnSpPr>
          <p:cNvPr id="6" name="rule"/>
          <p:cNvCxnSpPr/>
          <p:nvPr/>
        </p:nvCxnSpPr>
        <p:spPr>
          <a:xfrm>
            <a:off x="420886" y="1042541"/>
            <a:ext cx="9216628" cy="0"/>
          </a:xfrm>
          <a:prstGeom prst="line">
            <a:avLst/>
          </a:prstGeom>
          <a:ln w="28575">
            <a:solidFill>
              <a:srgbClr val="111111"/>
            </a:solidFill>
          </a:ln>
        </p:spPr>
      </p:cxnSp>
      <p:sp>
        <p:nvSpPr>
          <p:cNvPr id="7" name="The Event"/>
          <p:cNvSpPr/>
          <p:nvPr/>
        </p:nvSpPr>
        <p:spPr>
          <a:xfrm>
            <a:off x="420886" y="1133921"/>
            <a:ext cx="2580977" cy="4969966"/>
          </a:xfrm>
          <a:prstGeom prst="ellipse">
            <a:avLst>
              <a:gd name="adj" fmla="val 14000"/>
            </a:avLst>
          </a:prstGeom>
          <a:noFill/>
          <a:ln w="38100" cap="flat">
            <a:solidFill>
              <a:srgbClr val="111111"/>
            </a:solidFill>
          </a:ln>
        </p:spPr>
        <p:txBody>
          <a:bodyPr lIns="45720" tIns="27432" rIns="45720" bIns="27432" anchor="ctr" wrap="square"/>
          <a:lstStyle/>
          <a:p>
            <a:pPr algn="ctr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The Event</a:t>
            </a:r>
          </a:p>
        </p:txBody>
      </p:sp>
      <p:sp>
        <p:nvSpPr>
          <p:cNvPr id="8" name="Effect on People"/>
          <p:cNvSpPr/>
          <p:nvPr/>
        </p:nvSpPr>
        <p:spPr>
          <a:xfrm>
            <a:off x="3093244" y="1133921"/>
            <a:ext cx="3226445" cy="2439293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Effect on People</a:t>
            </a:r>
          </a:p>
          <a:p>
            <a:pPr algn="l"/>
            <a:endParaRPr lang="en-US"/>
          </a:p>
        </p:txBody>
      </p:sp>
      <p:sp>
        <p:nvSpPr>
          <p:cNvPr id="9" name="Effect on Government"/>
          <p:cNvSpPr/>
          <p:nvPr/>
        </p:nvSpPr>
        <p:spPr>
          <a:xfrm>
            <a:off x="6411069" y="1133921"/>
            <a:ext cx="3226445" cy="2439293"/>
          </a:xfrm>
          <a:prstGeom prst="roundRect">
            <a:avLst>
              <a:gd name="adj" fmla="val 14000"/>
            </a:avLst>
          </a:prstGeom>
          <a:noFill/>
          <a:ln w="3429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Effect on Government</a:t>
            </a:r>
          </a:p>
          <a:p>
            <a:pPr algn="l"/>
            <a:endParaRPr lang="en-US"/>
          </a:p>
        </p:txBody>
      </p:sp>
      <p:sp>
        <p:nvSpPr>
          <p:cNvPr id="10" name="Effect on Economy"/>
          <p:cNvSpPr/>
          <p:nvPr/>
        </p:nvSpPr>
        <p:spPr>
          <a:xfrm>
            <a:off x="3093244" y="3664595"/>
            <a:ext cx="3226445" cy="2439293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Effect on Economy</a:t>
            </a:r>
          </a:p>
          <a:p>
            <a:pPr algn="l"/>
            <a:endParaRPr lang="en-US"/>
          </a:p>
        </p:txBody>
      </p:sp>
      <p:sp>
        <p:nvSpPr>
          <p:cNvPr id="11" name="Effect on Community / Culture"/>
          <p:cNvSpPr/>
          <p:nvPr/>
        </p:nvSpPr>
        <p:spPr>
          <a:xfrm>
            <a:off x="6411069" y="3664595"/>
            <a:ext cx="3226445" cy="2439293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Effect on Community / Culture</a:t>
            </a:r>
          </a:p>
          <a:p>
            <a:pPr algn="l"/>
            <a:endParaRPr lang="en-US"/>
          </a:p>
        </p:txBody>
      </p:sp>
      <p:sp>
        <p:nvSpPr>
          <p:cNvPr id="12" name="Which change mattered most?"/>
          <p:cNvSpPr/>
          <p:nvPr/>
        </p:nvSpPr>
        <p:spPr>
          <a:xfrm>
            <a:off x="420886" y="6195268"/>
            <a:ext cx="2580977" cy="662434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Which change mattered most?</a:t>
            </a:r>
          </a:p>
          <a:p>
            <a:pPr algn="l"/>
            <a:endParaRPr lang="en-US"/>
          </a:p>
        </p:txBody>
      </p:sp>
      <p:cxnSp>
        <p:nvCxnSpPr>
          <p:cNvPr id="13" name="rule"/>
          <p:cNvCxnSpPr/>
          <p:nvPr/>
        </p:nvCxnSpPr>
        <p:spPr>
          <a:xfrm>
            <a:off x="420886" y="6949083"/>
            <a:ext cx="9216628" cy="0"/>
          </a:xfrm>
          <a:prstGeom prst="line">
            <a:avLst/>
          </a:prstGeom>
          <a:ln w="9525">
            <a:solidFill>
              <a:srgbClr val="111111"/>
            </a:solidFill>
          </a:ln>
        </p:spPr>
      </p:cxnSp>
      <p:sp>
        <p:nvSpPr>
          <p:cNvPr id="14" name="label"/>
          <p:cNvSpPr txBox="1"/>
          <p:nvPr/>
        </p:nvSpPr>
        <p:spPr>
          <a:xfrm>
            <a:off x="420886" y="7024688"/>
            <a:ext cx="2204704" cy="39776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800" b="0" dirty="0">
                <a:solidFill>
                  <a:srgbClr val="111111"/>
                </a:solidFill>
                <a:latin typeface="Arial"/>
                <a:cs typeface="Arial"/>
              </a:rPr>
              <a:t>Sources Used: 1.________________ 2.________________ 3.________________</a:t>
            </a:r>
          </a:p>
        </p:txBody>
      </p:sp>
      <p:sp>
        <p:nvSpPr>
          <p:cNvPr id="15" name="label"/>
          <p:cNvSpPr txBox="1"/>
          <p:nvPr/>
        </p:nvSpPr>
        <p:spPr>
          <a:xfrm>
            <a:off x="2680395" y="7074247"/>
            <a:ext cx="4282494" cy="29864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800" b="0" dirty="0">
                <a:solidFill>
                  <a:srgbClr val="111111"/>
                </a:solidFill>
                <a:latin typeface="Arial"/>
                <a:cs typeface="Arial"/>
              </a:rPr>
              <a:t>TEKS Skill Focus: Grades 3-5: chronology, cause/effect, sources, point of view, maps, graphic organizers, claims and evidence.</a:t>
            </a:r>
          </a:p>
        </p:txBody>
      </p:sp>
      <p:sp>
        <p:nvSpPr>
          <p:cNvPr id="16" name="label"/>
          <p:cNvSpPr txBox="1"/>
          <p:nvPr/>
        </p:nvSpPr>
        <p:spPr>
          <a:xfrm>
            <a:off x="7017693" y="7144345"/>
            <a:ext cx="2656397" cy="158448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710" b="0" dirty="0">
                <a:solidFill>
                  <a:srgbClr val="111111"/>
                </a:solidFill>
                <a:latin typeface="Arial"/>
                <a:cs typeface="Arial"/>
              </a:rPr>
              <a:t>CC-BY-NC TCEA.org by Miguel Guhlin (mguhlin.org)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abel"/>
          <p:cNvSpPr txBox="1"/>
          <p:nvPr/>
        </p:nvSpPr>
        <p:spPr>
          <a:xfrm>
            <a:off x="420886" y="402580"/>
            <a:ext cx="2314986" cy="652260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950" b="0" dirty="0">
                <a:solidFill>
                  <a:srgbClr val="111111"/>
                </a:solidFill>
                <a:latin typeface="Arial"/>
                <a:cs typeface="Arial"/>
              </a:rPr>
              <a:t>Name: ___________________</a:t>
            </a:r>
            <a:br/>
            <a:r>
              <a:rPr lang="en-US" sz="950" b="0" dirty="0">
                <a:solidFill>
                  <a:srgbClr val="111111"/>
                </a:solidFill>
                <a:latin typeface="Arial"/>
                <a:cs typeface="Arial"/>
              </a:rPr>
              <a:t>Date: __________ Class/Period: __________</a:t>
            </a:r>
          </a:p>
        </p:txBody>
      </p:sp>
      <p:sp>
        <p:nvSpPr>
          <p:cNvPr id="3" name="label"/>
          <p:cNvSpPr txBox="1"/>
          <p:nvPr/>
        </p:nvSpPr>
        <p:spPr>
          <a:xfrm>
            <a:off x="2845594" y="571351"/>
            <a:ext cx="4213735" cy="32156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ctr"/>
            <a:r>
              <a:rPr lang="en-US" sz="2000" b="1" dirty="0">
                <a:solidFill>
                  <a:srgbClr val="111111"/>
                </a:solidFill>
                <a:latin typeface="Arial"/>
                <a:cs typeface="Arial"/>
              </a:rPr>
              <a:t>Event Investigator</a:t>
            </a:r>
          </a:p>
        </p:txBody>
      </p:sp>
      <p:sp>
        <p:nvSpPr>
          <p:cNvPr id="4" name="label"/>
          <p:cNvSpPr txBox="1"/>
          <p:nvPr/>
        </p:nvSpPr>
        <p:spPr>
          <a:xfrm>
            <a:off x="2845594" y="866626"/>
            <a:ext cx="4213735" cy="18821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ctr"/>
            <a:r>
              <a:rPr lang="en-US" sz="900" b="0" dirty="0">
                <a:solidFill>
                  <a:srgbClr val="111111"/>
                </a:solidFill>
                <a:latin typeface="Arial"/>
                <a:cs typeface="Arial"/>
              </a:rPr>
              <a:t>Grade Band: 6-8</a:t>
            </a:r>
          </a:p>
        </p:txBody>
      </p:sp>
      <p:sp>
        <p:nvSpPr>
          <p:cNvPr id="5" name="label"/>
          <p:cNvSpPr txBox="1"/>
          <p:nvPr/>
        </p:nvSpPr>
        <p:spPr>
          <a:xfrm>
            <a:off x="7169051" y="853678"/>
            <a:ext cx="2505039" cy="201162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1000" b="0" dirty="0">
                <a:solidFill>
                  <a:srgbClr val="111111"/>
                </a:solidFill>
                <a:latin typeface="Arial"/>
                <a:cs typeface="Arial"/>
              </a:rPr>
              <a:t>Topic / Event: _____________________</a:t>
            </a:r>
          </a:p>
        </p:txBody>
      </p:sp>
      <p:cxnSp>
        <p:nvCxnSpPr>
          <p:cNvPr id="6" name="rule"/>
          <p:cNvCxnSpPr/>
          <p:nvPr/>
        </p:nvCxnSpPr>
        <p:spPr>
          <a:xfrm>
            <a:off x="420886" y="1042541"/>
            <a:ext cx="9216628" cy="0"/>
          </a:xfrm>
          <a:prstGeom prst="line">
            <a:avLst/>
          </a:prstGeom>
          <a:ln w="28575">
            <a:solidFill>
              <a:srgbClr val="111111"/>
            </a:solidFill>
          </a:ln>
        </p:spPr>
      </p:cxnSp>
      <p:sp>
        <p:nvSpPr>
          <p:cNvPr id="7" name="What caused it?"/>
          <p:cNvSpPr/>
          <p:nvPr/>
        </p:nvSpPr>
        <p:spPr>
          <a:xfrm>
            <a:off x="420886" y="1133921"/>
            <a:ext cx="2879378" cy="1859161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What caused it?</a:t>
            </a:r>
          </a:p>
          <a:p>
            <a:pPr algn="l"/>
            <a:endParaRPr lang="en-US"/>
          </a:p>
        </p:txBody>
      </p:sp>
      <p:sp>
        <p:nvSpPr>
          <p:cNvPr id="8" name="Why was it important?"/>
          <p:cNvSpPr/>
          <p:nvPr/>
        </p:nvSpPr>
        <p:spPr>
          <a:xfrm>
            <a:off x="3373338" y="1133921"/>
            <a:ext cx="3311426" cy="1859161"/>
          </a:xfrm>
          <a:prstGeom prst="roundRect">
            <a:avLst>
              <a:gd name="adj" fmla="val 14000"/>
            </a:avLst>
          </a:prstGeom>
          <a:noFill/>
          <a:ln w="3429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Why was it important?</a:t>
            </a:r>
          </a:p>
          <a:p>
            <a:pPr algn="l"/>
            <a:endParaRPr lang="en-US"/>
          </a:p>
        </p:txBody>
      </p:sp>
      <p:sp>
        <p:nvSpPr>
          <p:cNvPr id="9" name="Outcome"/>
          <p:cNvSpPr/>
          <p:nvPr/>
        </p:nvSpPr>
        <p:spPr>
          <a:xfrm>
            <a:off x="6757839" y="1133921"/>
            <a:ext cx="2879527" cy="1859161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Outcome</a:t>
            </a:r>
          </a:p>
          <a:p>
            <a:pPr algn="l"/>
            <a:endParaRPr lang="en-US"/>
          </a:p>
        </p:txBody>
      </p:sp>
      <p:sp>
        <p:nvSpPr>
          <p:cNvPr id="10" name="How did it happen?"/>
          <p:cNvSpPr/>
          <p:nvPr/>
        </p:nvSpPr>
        <p:spPr>
          <a:xfrm>
            <a:off x="420886" y="3066157"/>
            <a:ext cx="2879378" cy="1859161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  <a:prstDash val="dash"/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How did it happen?</a:t>
            </a:r>
          </a:p>
          <a:p>
            <a:pPr algn="l"/>
            <a:endParaRPr lang="en-US"/>
          </a:p>
        </p:txBody>
      </p:sp>
      <p:sp>
        <p:nvSpPr>
          <p:cNvPr id="11" name="The Event"/>
          <p:cNvSpPr/>
          <p:nvPr/>
        </p:nvSpPr>
        <p:spPr>
          <a:xfrm>
            <a:off x="3373338" y="3066157"/>
            <a:ext cx="3311426" cy="1859161"/>
          </a:xfrm>
          <a:prstGeom prst="ellipse">
            <a:avLst>
              <a:gd name="adj" fmla="val 14000"/>
            </a:avLst>
          </a:prstGeom>
          <a:noFill/>
          <a:ln w="38100" cap="flat">
            <a:solidFill>
              <a:srgbClr val="111111"/>
            </a:solidFill>
          </a:ln>
        </p:spPr>
        <p:txBody>
          <a:bodyPr lIns="45720" tIns="27432" rIns="45720" bIns="27432" anchor="ctr" wrap="square"/>
          <a:lstStyle/>
          <a:p>
            <a:pPr algn="ctr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The Event</a:t>
            </a:r>
          </a:p>
        </p:txBody>
      </p:sp>
      <p:sp>
        <p:nvSpPr>
          <p:cNvPr id="12" name="When did it happen?"/>
          <p:cNvSpPr/>
          <p:nvPr/>
        </p:nvSpPr>
        <p:spPr>
          <a:xfrm>
            <a:off x="6757839" y="3066157"/>
            <a:ext cx="2879527" cy="1859161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When did it happen?</a:t>
            </a:r>
          </a:p>
          <a:p>
            <a:pPr algn="l"/>
            <a:endParaRPr lang="en-US"/>
          </a:p>
        </p:txBody>
      </p:sp>
      <p:sp>
        <p:nvSpPr>
          <p:cNvPr id="13" name="Groups Involved"/>
          <p:cNvSpPr/>
          <p:nvPr/>
        </p:nvSpPr>
        <p:spPr>
          <a:xfrm>
            <a:off x="420886" y="4998393"/>
            <a:ext cx="2879378" cy="1859161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Groups Involved</a:t>
            </a:r>
          </a:p>
          <a:p>
            <a:pPr algn="l"/>
            <a:endParaRPr lang="en-US"/>
          </a:p>
        </p:txBody>
      </p:sp>
      <p:sp>
        <p:nvSpPr>
          <p:cNvPr id="14" name="Where did it happen?"/>
          <p:cNvSpPr/>
          <p:nvPr/>
        </p:nvSpPr>
        <p:spPr>
          <a:xfrm>
            <a:off x="3373338" y="4998393"/>
            <a:ext cx="3311426" cy="1859161"/>
          </a:xfrm>
          <a:prstGeom prst="roundRect">
            <a:avLst>
              <a:gd name="adj" fmla="val 14000"/>
            </a:avLst>
          </a:prstGeom>
          <a:noFill/>
          <a:ln w="3429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Where did it happen?</a:t>
            </a:r>
          </a:p>
          <a:p>
            <a:pPr algn="l"/>
            <a:endParaRPr lang="en-US"/>
          </a:p>
        </p:txBody>
      </p:sp>
      <p:sp>
        <p:nvSpPr>
          <p:cNvPr id="15" name="Important Leader"/>
          <p:cNvSpPr/>
          <p:nvPr/>
        </p:nvSpPr>
        <p:spPr>
          <a:xfrm>
            <a:off x="6757839" y="4998393"/>
            <a:ext cx="2879527" cy="1859161"/>
          </a:xfrm>
          <a:prstGeom prst="roundRect">
            <a:avLst>
              <a:gd name="adj" fmla="val 14000"/>
            </a:avLst>
          </a:prstGeom>
          <a:noFill/>
          <a:ln w="19050" cap="flat">
            <a:solidFill>
              <a:srgbClr val="111111"/>
            </a:solidFill>
          </a:ln>
        </p:spPr>
        <p:txBody>
          <a:bodyPr lIns="45720" tIns="27432" rIns="45720" bIns="27432" anchor="t" wrap="square"/>
          <a:lstStyle/>
          <a:p>
            <a:pPr algn="l"/>
            <a:r>
              <a:rPr lang="en-US" sz="1050" b="1" dirty="0">
                <a:solidFill>
                  <a:srgbClr val="111111"/>
                </a:solidFill>
                <a:latin typeface="Arial"/>
                <a:cs typeface="Arial"/>
              </a:rPr>
              <a:t>Important Leader</a:t>
            </a:r>
          </a:p>
          <a:p>
            <a:pPr algn="l"/>
            <a:endParaRPr lang="en-US"/>
          </a:p>
        </p:txBody>
      </p:sp>
      <p:cxnSp>
        <p:nvCxnSpPr>
          <p:cNvPr id="16" name="rule"/>
          <p:cNvCxnSpPr/>
          <p:nvPr/>
        </p:nvCxnSpPr>
        <p:spPr>
          <a:xfrm>
            <a:off x="420886" y="6949083"/>
            <a:ext cx="9216628" cy="0"/>
          </a:xfrm>
          <a:prstGeom prst="line">
            <a:avLst/>
          </a:prstGeom>
          <a:ln w="9525">
            <a:solidFill>
              <a:srgbClr val="111111"/>
            </a:solidFill>
          </a:ln>
        </p:spPr>
      </p:cxnSp>
      <p:sp>
        <p:nvSpPr>
          <p:cNvPr id="17" name="label"/>
          <p:cNvSpPr txBox="1"/>
          <p:nvPr/>
        </p:nvSpPr>
        <p:spPr>
          <a:xfrm>
            <a:off x="420886" y="7024688"/>
            <a:ext cx="2204704" cy="39776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l"/>
            <a:r>
              <a:rPr lang="en-US" sz="800" b="0" dirty="0">
                <a:solidFill>
                  <a:srgbClr val="111111"/>
                </a:solidFill>
                <a:latin typeface="Arial"/>
                <a:cs typeface="Arial"/>
              </a:rPr>
              <a:t>Sources Used: 1.________________ 2.________________ 3.________________</a:t>
            </a:r>
          </a:p>
        </p:txBody>
      </p:sp>
      <p:sp>
        <p:nvSpPr>
          <p:cNvPr id="18" name="label"/>
          <p:cNvSpPr txBox="1"/>
          <p:nvPr/>
        </p:nvSpPr>
        <p:spPr>
          <a:xfrm>
            <a:off x="2680395" y="7074247"/>
            <a:ext cx="4282494" cy="298644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800" b="0" dirty="0">
                <a:solidFill>
                  <a:srgbClr val="111111"/>
                </a:solidFill>
                <a:latin typeface="Arial"/>
                <a:cs typeface="Arial"/>
              </a:rPr>
              <a:t>TEKS Skill Focus: Grades 6-8: research, chronology, cause/effect, comparison, historical context, perspective, source evaluation, visual communication.</a:t>
            </a:r>
          </a:p>
        </p:txBody>
      </p:sp>
      <p:sp>
        <p:nvSpPr>
          <p:cNvPr id="19" name="label"/>
          <p:cNvSpPr txBox="1"/>
          <p:nvPr/>
        </p:nvSpPr>
        <p:spPr>
          <a:xfrm>
            <a:off x="7017693" y="7144345"/>
            <a:ext cx="2656397" cy="158448"/>
          </a:xfrm>
          <a:prstGeom prst="rect">
            <a:avLst/>
          </a:prstGeom>
          <a:noFill/>
          <a:ln>
            <a:noFill/>
          </a:ln>
        </p:spPr>
        <p:txBody>
          <a:bodyPr lIns="18288" tIns="9144" rIns="18288" bIns="9144" anchor="t" wrap="square"/>
          <a:lstStyle/>
          <a:p>
            <a:pPr algn="r"/>
            <a:r>
              <a:rPr lang="en-US" sz="710" b="0" dirty="0">
                <a:solidFill>
                  <a:srgbClr val="111111"/>
                </a:solidFill>
                <a:latin typeface="Arial"/>
                <a:cs typeface="Arial"/>
              </a:rPr>
              <a:t>CC-BY-NC TCEA.org by Miguel Guhlin (mguhlin.org)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23266"/>
      </a:dk2>
      <a:lt2>
        <a:srgbClr val="F4F8FC"/>
      </a:lt2>
      <a:accent1>
        <a:srgbClr val="054C8C"/>
      </a:accent1>
      <a:accent2>
        <a:srgbClr val="FBD239"/>
      </a:accent2>
      <a:accent3>
        <a:srgbClr val="238A8D"/>
      </a:accent3>
      <a:accent4>
        <a:srgbClr val="6D5AA8"/>
      </a:accent4>
      <a:accent5>
        <a:srgbClr val="D97A28"/>
      </a:accent5>
      <a:accent6>
        <a:srgbClr val="5A8F52"/>
      </a:accent6>
      <a:hlink>
        <a:srgbClr val="054C8C"/>
      </a:hlink>
      <a:folHlink>
        <a:srgbClr val="6D5AA8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History Event Maps</Application>
  <Slides>24</Slide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History Event Maps</dc:title>
  <dc:creator>TCEA / Miguel Guhlin</dc:creator>
  <cp:lastModifiedBy>TCEA</cp:lastModifiedBy>
</cp:coreProperties>
</file>